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4" r:id="rId1"/>
  </p:sldMasterIdLst>
  <p:notesMasterIdLst>
    <p:notesMasterId r:id="rId38"/>
  </p:notesMasterIdLst>
  <p:sldIdLst>
    <p:sldId id="256" r:id="rId2"/>
    <p:sldId id="257" r:id="rId3"/>
    <p:sldId id="280" r:id="rId4"/>
    <p:sldId id="281" r:id="rId5"/>
    <p:sldId id="282" r:id="rId6"/>
    <p:sldId id="261" r:id="rId7"/>
    <p:sldId id="259" r:id="rId8"/>
    <p:sldId id="274" r:id="rId9"/>
    <p:sldId id="303" r:id="rId10"/>
    <p:sldId id="269" r:id="rId11"/>
    <p:sldId id="260" r:id="rId12"/>
    <p:sldId id="262" r:id="rId13"/>
    <p:sldId id="291" r:id="rId14"/>
    <p:sldId id="270" r:id="rId15"/>
    <p:sldId id="298" r:id="rId16"/>
    <p:sldId id="299" r:id="rId17"/>
    <p:sldId id="279" r:id="rId18"/>
    <p:sldId id="283" r:id="rId19"/>
    <p:sldId id="288" r:id="rId20"/>
    <p:sldId id="284" r:id="rId21"/>
    <p:sldId id="285" r:id="rId22"/>
    <p:sldId id="301" r:id="rId23"/>
    <p:sldId id="286" r:id="rId24"/>
    <p:sldId id="287" r:id="rId25"/>
    <p:sldId id="293" r:id="rId26"/>
    <p:sldId id="302" r:id="rId27"/>
    <p:sldId id="289" r:id="rId28"/>
    <p:sldId id="296" r:id="rId29"/>
    <p:sldId id="295" r:id="rId30"/>
    <p:sldId id="272" r:id="rId31"/>
    <p:sldId id="297" r:id="rId32"/>
    <p:sldId id="277" r:id="rId33"/>
    <p:sldId id="290" r:id="rId34"/>
    <p:sldId id="294" r:id="rId35"/>
    <p:sldId id="278" r:id="rId36"/>
    <p:sldId id="300" r:id="rId37"/>
  </p:sldIdLst>
  <p:sldSz cx="9144000" cy="6858000" type="screen4x3"/>
  <p:notesSz cx="6858000" cy="9144000"/>
  <p:defaultTextStyle>
    <a:defPPr>
      <a:defRPr lang="fi-FI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900"/>
    <a:srgbClr val="ED2939"/>
    <a:srgbClr val="0065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55" d="100"/>
          <a:sy n="155" d="100"/>
        </p:scale>
        <p:origin x="1740" y="13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itchFamily="34" charset="0"/>
              </a:defRPr>
            </a:lvl1pPr>
          </a:lstStyle>
          <a:p>
            <a:endParaRPr lang="fi-FI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itchFamily="34" charset="0"/>
              </a:defRPr>
            </a:lvl1pPr>
          </a:lstStyle>
          <a:p>
            <a:fld id="{37303B11-5EFE-4A3B-B7C0-4ADE873E5104}" type="datetimeFigureOut">
              <a:rPr lang="fi-FI" smtClean="0"/>
              <a:pPr/>
              <a:t>4.9.2023</a:t>
            </a:fld>
            <a:endParaRPr lang="fi-FI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i-FI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fi-FI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itchFamily="34" charset="0"/>
              </a:defRPr>
            </a:lvl1pPr>
          </a:lstStyle>
          <a:p>
            <a:endParaRPr lang="fi-FI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itchFamily="34" charset="0"/>
              </a:defRPr>
            </a:lvl1pPr>
          </a:lstStyle>
          <a:p>
            <a:fld id="{B605DA8A-5216-4F63-A012-E5BD46E625C2}" type="slidenum">
              <a:rPr lang="fi-FI" smtClean="0"/>
              <a:pPr/>
              <a:t>‹#›</a:t>
            </a:fld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8837823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w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ansi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584309" y="5454200"/>
            <a:ext cx="5379423" cy="79200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spcBef>
                <a:spcPts val="0"/>
              </a:spcBef>
              <a:buNone/>
              <a:defRPr sz="1600" i="1">
                <a:solidFill>
                  <a:schemeClr val="bg1"/>
                </a:solidFill>
                <a:latin typeface="Georgia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584308" y="2740334"/>
            <a:ext cx="7975385" cy="263600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80000"/>
              </a:lnSpc>
              <a:defRPr sz="7200" b="1" spc="-2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606074" cy="2133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8103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2400" y="489600"/>
            <a:ext cx="7988400" cy="1080000"/>
          </a:xfrm>
          <a:prstGeom prst="rect">
            <a:avLst/>
          </a:prstGeo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72400" y="1584000"/>
            <a:ext cx="3924000" cy="41364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584000"/>
            <a:ext cx="3924000" cy="41364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  <a:lvl6pPr>
              <a:buNone/>
              <a:defRPr sz="1400"/>
            </a:lvl6pPr>
            <a:lvl7pPr>
              <a:buNone/>
              <a:defRPr sz="1400"/>
            </a:lvl7pPr>
            <a:lvl8pPr>
              <a:buNone/>
              <a:defRPr sz="1400"/>
            </a:lvl8pPr>
            <a:lvl9pPr>
              <a:buNone/>
              <a:defRPr sz="14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15.10.2014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Department of Engineering Design and Production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84017-E4DF-4A7A-8FA6-2DC68C3EB4D0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144400" y="6145200"/>
            <a:ext cx="1537200" cy="3816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ts val="950"/>
              </a:lnSpc>
              <a:spcBef>
                <a:spcPts val="0"/>
              </a:spcBef>
              <a:buNone/>
              <a:defRPr sz="950" b="1">
                <a:solidFill>
                  <a:schemeClr val="bg2"/>
                </a:solidFill>
              </a:defRPr>
            </a:lvl1pPr>
            <a:lvl2pPr marL="273050" indent="-103188">
              <a:defRPr lang="en-US" sz="95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73050" indent="-93663">
              <a:buFont typeface="Symbol" pitchFamily="18" charset="2"/>
              <a:buNone/>
              <a:defRPr sz="900"/>
            </a:lvl3pPr>
            <a:lvl4pPr marL="273050" indent="-93663">
              <a:defRPr sz="900"/>
            </a:lvl4pPr>
            <a:lvl5pPr marL="273050" indent="-93663">
              <a:buFont typeface="Symbol" pitchFamily="18" charset="2"/>
              <a:buChar char="-"/>
              <a:defRPr sz="900"/>
            </a:lvl5pPr>
            <a:lvl6pPr marL="273600" indent="-93600">
              <a:spcBef>
                <a:spcPts val="300"/>
              </a:spcBef>
              <a:buFont typeface="Symbol" pitchFamily="18" charset="2"/>
              <a:buChar char="-"/>
              <a:defRPr sz="900"/>
            </a:lvl6pPr>
            <a:lvl7pPr marL="273600" indent="-93600">
              <a:spcBef>
                <a:spcPts val="300"/>
              </a:spcBef>
              <a:buFont typeface="Symbol" pitchFamily="18" charset="2"/>
              <a:buChar char="-"/>
              <a:defRPr sz="900"/>
            </a:lvl7pPr>
            <a:lvl8pPr marL="273600" indent="-93600">
              <a:spcBef>
                <a:spcPts val="300"/>
              </a:spcBef>
              <a:buFont typeface="Symbol" pitchFamily="18" charset="2"/>
              <a:buChar char="-"/>
              <a:defRPr sz="900"/>
            </a:lvl8pPr>
            <a:lvl9pPr marL="273600" indent="-93600">
              <a:spcBef>
                <a:spcPts val="300"/>
              </a:spcBef>
              <a:buFont typeface="Symbol" pitchFamily="18" charset="2"/>
              <a:buChar char="-"/>
              <a:defRPr sz="9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858000" y="6145200"/>
            <a:ext cx="1702800" cy="3816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ts val="950"/>
              </a:lnSpc>
              <a:spcBef>
                <a:spcPts val="0"/>
              </a:spcBef>
              <a:buNone/>
              <a:defRPr sz="950" b="1">
                <a:solidFill>
                  <a:schemeClr val="bg2"/>
                </a:solidFill>
              </a:defRPr>
            </a:lvl1pPr>
            <a:lvl2pPr marL="273050" indent="-103188">
              <a:defRPr lang="en-US" sz="95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73050" indent="-93663">
              <a:buFont typeface="Symbol" pitchFamily="18" charset="2"/>
              <a:buNone/>
              <a:defRPr sz="900"/>
            </a:lvl3pPr>
            <a:lvl4pPr marL="273050" indent="-93663">
              <a:defRPr sz="900"/>
            </a:lvl4pPr>
            <a:lvl5pPr marL="273050" indent="-93663">
              <a:buFont typeface="Symbol" pitchFamily="18" charset="2"/>
              <a:buChar char="-"/>
              <a:defRPr sz="900"/>
            </a:lvl5pPr>
            <a:lvl6pPr marL="273600" indent="-93600">
              <a:spcBef>
                <a:spcPts val="300"/>
              </a:spcBef>
              <a:buFont typeface="Symbol" pitchFamily="18" charset="2"/>
              <a:buChar char="-"/>
              <a:defRPr sz="900"/>
            </a:lvl6pPr>
            <a:lvl7pPr marL="273600" indent="-93600">
              <a:spcBef>
                <a:spcPts val="300"/>
              </a:spcBef>
              <a:buFont typeface="Symbol" pitchFamily="18" charset="2"/>
              <a:buChar char="-"/>
              <a:defRPr sz="900"/>
            </a:lvl7pPr>
            <a:lvl8pPr marL="273600" indent="-93600">
              <a:spcBef>
                <a:spcPts val="300"/>
              </a:spcBef>
              <a:buFont typeface="Symbol" pitchFamily="18" charset="2"/>
              <a:buChar char="-"/>
              <a:defRPr sz="900"/>
            </a:lvl8pPr>
            <a:lvl9pPr marL="273600" indent="-93600">
              <a:spcBef>
                <a:spcPts val="300"/>
              </a:spcBef>
              <a:buFont typeface="Symbol" pitchFamily="18" charset="2"/>
              <a:buChar char="-"/>
              <a:defRPr sz="9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2400" y="489600"/>
            <a:ext cx="7988400" cy="1080000"/>
          </a:xfrm>
          <a:prstGeom prst="rect">
            <a:avLst/>
          </a:prstGeo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15.10.2014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Department of Engineering Design and Production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84017-E4DF-4A7A-8FA6-2DC68C3EB4D0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144400" y="6145200"/>
            <a:ext cx="1537200" cy="3816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ts val="950"/>
              </a:lnSpc>
              <a:spcBef>
                <a:spcPts val="0"/>
              </a:spcBef>
              <a:buNone/>
              <a:defRPr sz="950" b="1">
                <a:solidFill>
                  <a:schemeClr val="bg2"/>
                </a:solidFill>
              </a:defRPr>
            </a:lvl1pPr>
            <a:lvl2pPr marL="273050" indent="-103188">
              <a:defRPr lang="en-US" sz="95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73050" indent="-93663">
              <a:buFont typeface="Symbol" pitchFamily="18" charset="2"/>
              <a:buNone/>
              <a:defRPr sz="900"/>
            </a:lvl3pPr>
            <a:lvl4pPr marL="273050" indent="-93663">
              <a:defRPr sz="900"/>
            </a:lvl4pPr>
            <a:lvl5pPr marL="273050" indent="-93663">
              <a:buFont typeface="Symbol" pitchFamily="18" charset="2"/>
              <a:buChar char="-"/>
              <a:defRPr sz="900"/>
            </a:lvl5pPr>
            <a:lvl6pPr marL="273600" indent="-93600">
              <a:spcBef>
                <a:spcPts val="300"/>
              </a:spcBef>
              <a:buFont typeface="Symbol" pitchFamily="18" charset="2"/>
              <a:buChar char="-"/>
              <a:defRPr sz="900"/>
            </a:lvl6pPr>
            <a:lvl7pPr marL="273600" indent="-93600">
              <a:spcBef>
                <a:spcPts val="300"/>
              </a:spcBef>
              <a:buFont typeface="Symbol" pitchFamily="18" charset="2"/>
              <a:buChar char="-"/>
              <a:defRPr sz="900"/>
            </a:lvl7pPr>
            <a:lvl8pPr marL="273600" indent="-93600">
              <a:spcBef>
                <a:spcPts val="300"/>
              </a:spcBef>
              <a:buFont typeface="Symbol" pitchFamily="18" charset="2"/>
              <a:buChar char="-"/>
              <a:defRPr sz="900"/>
            </a:lvl8pPr>
            <a:lvl9pPr marL="273600" indent="-93600">
              <a:spcBef>
                <a:spcPts val="300"/>
              </a:spcBef>
              <a:buFont typeface="Symbol" pitchFamily="18" charset="2"/>
              <a:buChar char="-"/>
              <a:defRPr sz="9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858000" y="6145200"/>
            <a:ext cx="1702800" cy="3816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ts val="950"/>
              </a:lnSpc>
              <a:spcBef>
                <a:spcPts val="0"/>
              </a:spcBef>
              <a:buNone/>
              <a:defRPr sz="950" b="1">
                <a:solidFill>
                  <a:schemeClr val="bg2"/>
                </a:solidFill>
              </a:defRPr>
            </a:lvl1pPr>
            <a:lvl2pPr marL="273050" indent="-103188">
              <a:defRPr lang="en-US" sz="95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73050" indent="-93663">
              <a:buFont typeface="Symbol" pitchFamily="18" charset="2"/>
              <a:buNone/>
              <a:defRPr sz="900"/>
            </a:lvl3pPr>
            <a:lvl4pPr marL="273050" indent="-93663">
              <a:defRPr sz="900"/>
            </a:lvl4pPr>
            <a:lvl5pPr marL="273050" indent="-93663">
              <a:buFont typeface="Symbol" pitchFamily="18" charset="2"/>
              <a:buChar char="-"/>
              <a:defRPr sz="900"/>
            </a:lvl5pPr>
            <a:lvl6pPr marL="273600" indent="-93600">
              <a:spcBef>
                <a:spcPts val="300"/>
              </a:spcBef>
              <a:buFont typeface="Symbol" pitchFamily="18" charset="2"/>
              <a:buChar char="-"/>
              <a:defRPr sz="900"/>
            </a:lvl6pPr>
            <a:lvl7pPr marL="273600" indent="-93600">
              <a:spcBef>
                <a:spcPts val="300"/>
              </a:spcBef>
              <a:buFont typeface="Symbol" pitchFamily="18" charset="2"/>
              <a:buChar char="-"/>
              <a:defRPr sz="900"/>
            </a:lvl7pPr>
            <a:lvl8pPr marL="273600" indent="-93600">
              <a:spcBef>
                <a:spcPts val="300"/>
              </a:spcBef>
              <a:buFont typeface="Symbol" pitchFamily="18" charset="2"/>
              <a:buChar char="-"/>
              <a:defRPr sz="900"/>
            </a:lvl8pPr>
            <a:lvl9pPr marL="273600" indent="-93600">
              <a:spcBef>
                <a:spcPts val="300"/>
              </a:spcBef>
              <a:buFont typeface="Symbol" pitchFamily="18" charset="2"/>
              <a:buChar char="-"/>
              <a:defRPr sz="9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15.10.2014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Department of Engineering Design and Production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84017-E4DF-4A7A-8FA6-2DC68C3EB4D0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144400" y="6145200"/>
            <a:ext cx="1537200" cy="3816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ts val="950"/>
              </a:lnSpc>
              <a:spcBef>
                <a:spcPts val="0"/>
              </a:spcBef>
              <a:buNone/>
              <a:defRPr sz="950" b="1">
                <a:solidFill>
                  <a:schemeClr val="bg2"/>
                </a:solidFill>
              </a:defRPr>
            </a:lvl1pPr>
            <a:lvl2pPr marL="273050" indent="-103188">
              <a:defRPr lang="en-US" sz="95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73050" indent="-93663">
              <a:buFont typeface="Symbol" pitchFamily="18" charset="2"/>
              <a:buNone/>
              <a:defRPr sz="900"/>
            </a:lvl3pPr>
            <a:lvl4pPr marL="273050" indent="-93663">
              <a:defRPr sz="900"/>
            </a:lvl4pPr>
            <a:lvl5pPr marL="273050" indent="-93663">
              <a:buFont typeface="Symbol" pitchFamily="18" charset="2"/>
              <a:buChar char="-"/>
              <a:defRPr sz="900"/>
            </a:lvl5pPr>
            <a:lvl6pPr marL="273600" indent="-93600">
              <a:spcBef>
                <a:spcPts val="300"/>
              </a:spcBef>
              <a:buFont typeface="Symbol" pitchFamily="18" charset="2"/>
              <a:buChar char="-"/>
              <a:defRPr sz="900"/>
            </a:lvl6pPr>
            <a:lvl7pPr marL="273600" indent="-93600">
              <a:spcBef>
                <a:spcPts val="300"/>
              </a:spcBef>
              <a:buFont typeface="Symbol" pitchFamily="18" charset="2"/>
              <a:buChar char="-"/>
              <a:defRPr sz="900"/>
            </a:lvl7pPr>
            <a:lvl8pPr marL="273600" indent="-93600">
              <a:spcBef>
                <a:spcPts val="300"/>
              </a:spcBef>
              <a:buFont typeface="Symbol" pitchFamily="18" charset="2"/>
              <a:buChar char="-"/>
              <a:defRPr sz="900"/>
            </a:lvl8pPr>
            <a:lvl9pPr marL="273600" indent="-93600">
              <a:spcBef>
                <a:spcPts val="300"/>
              </a:spcBef>
              <a:buFont typeface="Symbol" pitchFamily="18" charset="2"/>
              <a:buChar char="-"/>
              <a:defRPr sz="9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858000" y="6145200"/>
            <a:ext cx="1702800" cy="3816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ts val="950"/>
              </a:lnSpc>
              <a:spcBef>
                <a:spcPts val="0"/>
              </a:spcBef>
              <a:buNone/>
              <a:defRPr sz="950" b="1">
                <a:solidFill>
                  <a:schemeClr val="bg2"/>
                </a:solidFill>
              </a:defRPr>
            </a:lvl1pPr>
            <a:lvl2pPr marL="273050" indent="-103188">
              <a:defRPr lang="en-US" sz="95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73050" indent="-93663">
              <a:buFont typeface="Symbol" pitchFamily="18" charset="2"/>
              <a:buNone/>
              <a:defRPr sz="900"/>
            </a:lvl3pPr>
            <a:lvl4pPr marL="273050" indent="-93663">
              <a:defRPr sz="900"/>
            </a:lvl4pPr>
            <a:lvl5pPr marL="273050" indent="-93663">
              <a:buFont typeface="Symbol" pitchFamily="18" charset="2"/>
              <a:buChar char="-"/>
              <a:defRPr sz="900"/>
            </a:lvl5pPr>
            <a:lvl6pPr marL="273600" indent="-93600">
              <a:spcBef>
                <a:spcPts val="300"/>
              </a:spcBef>
              <a:buFont typeface="Symbol" pitchFamily="18" charset="2"/>
              <a:buChar char="-"/>
              <a:defRPr sz="900"/>
            </a:lvl6pPr>
            <a:lvl7pPr marL="273600" indent="-93600">
              <a:spcBef>
                <a:spcPts val="300"/>
              </a:spcBef>
              <a:buFont typeface="Symbol" pitchFamily="18" charset="2"/>
              <a:buChar char="-"/>
              <a:defRPr sz="900"/>
            </a:lvl7pPr>
            <a:lvl8pPr marL="273600" indent="-93600">
              <a:spcBef>
                <a:spcPts val="300"/>
              </a:spcBef>
              <a:buFont typeface="Symbol" pitchFamily="18" charset="2"/>
              <a:buChar char="-"/>
              <a:defRPr sz="900"/>
            </a:lvl8pPr>
            <a:lvl9pPr marL="273600" indent="-93600">
              <a:spcBef>
                <a:spcPts val="300"/>
              </a:spcBef>
              <a:buFont typeface="Symbol" pitchFamily="18" charset="2"/>
              <a:buChar char="-"/>
              <a:defRPr sz="9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marg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2400" y="489600"/>
            <a:ext cx="7988400" cy="1080000"/>
          </a:xfrm>
          <a:prstGeom prst="rect">
            <a:avLst/>
          </a:prstGeo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2400" y="1584000"/>
            <a:ext cx="6285600" cy="41364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15.10.2014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Department of Engineering Design and Production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84017-E4DF-4A7A-8FA6-2DC68C3EB4D0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144400" y="6145200"/>
            <a:ext cx="1537200" cy="3816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ts val="950"/>
              </a:lnSpc>
              <a:spcBef>
                <a:spcPts val="0"/>
              </a:spcBef>
              <a:buNone/>
              <a:defRPr sz="950" b="1">
                <a:solidFill>
                  <a:schemeClr val="bg2"/>
                </a:solidFill>
              </a:defRPr>
            </a:lvl1pPr>
            <a:lvl2pPr marL="273050" indent="-103188">
              <a:defRPr lang="en-US" sz="95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73050" indent="-93663">
              <a:buFont typeface="Symbol" pitchFamily="18" charset="2"/>
              <a:buNone/>
              <a:defRPr sz="900"/>
            </a:lvl3pPr>
            <a:lvl4pPr marL="273050" indent="-93663">
              <a:defRPr sz="900"/>
            </a:lvl4pPr>
            <a:lvl5pPr marL="273050" indent="-93663">
              <a:buFont typeface="Symbol" pitchFamily="18" charset="2"/>
              <a:buChar char="-"/>
              <a:defRPr sz="900"/>
            </a:lvl5pPr>
            <a:lvl6pPr marL="273600" indent="-93600">
              <a:spcBef>
                <a:spcPts val="300"/>
              </a:spcBef>
              <a:buFont typeface="Symbol" pitchFamily="18" charset="2"/>
              <a:buChar char="-"/>
              <a:defRPr sz="900"/>
            </a:lvl6pPr>
            <a:lvl7pPr marL="273600" indent="-93600">
              <a:spcBef>
                <a:spcPts val="300"/>
              </a:spcBef>
              <a:buFont typeface="Symbol" pitchFamily="18" charset="2"/>
              <a:buChar char="-"/>
              <a:defRPr sz="900"/>
            </a:lvl7pPr>
            <a:lvl8pPr marL="273600" indent="-93600">
              <a:spcBef>
                <a:spcPts val="300"/>
              </a:spcBef>
              <a:buFont typeface="Symbol" pitchFamily="18" charset="2"/>
              <a:buChar char="-"/>
              <a:defRPr sz="900"/>
            </a:lvl8pPr>
            <a:lvl9pPr marL="273600" indent="-93600">
              <a:spcBef>
                <a:spcPts val="300"/>
              </a:spcBef>
              <a:buFont typeface="Symbol" pitchFamily="18" charset="2"/>
              <a:buChar char="-"/>
              <a:defRPr sz="9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858000" y="6145200"/>
            <a:ext cx="1702800" cy="3816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ts val="950"/>
              </a:lnSpc>
              <a:spcBef>
                <a:spcPts val="0"/>
              </a:spcBef>
              <a:buNone/>
              <a:defRPr sz="950" b="1">
                <a:solidFill>
                  <a:schemeClr val="bg2"/>
                </a:solidFill>
              </a:defRPr>
            </a:lvl1pPr>
            <a:lvl2pPr marL="273050" indent="-103188">
              <a:defRPr lang="en-US" sz="95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73050" indent="-93663">
              <a:buFont typeface="Symbol" pitchFamily="18" charset="2"/>
              <a:buNone/>
              <a:defRPr sz="900"/>
            </a:lvl3pPr>
            <a:lvl4pPr marL="273050" indent="-93663">
              <a:defRPr sz="900"/>
            </a:lvl4pPr>
            <a:lvl5pPr marL="273050" indent="-93663">
              <a:buFont typeface="Symbol" pitchFamily="18" charset="2"/>
              <a:buChar char="-"/>
              <a:defRPr sz="900"/>
            </a:lvl5pPr>
            <a:lvl6pPr marL="273600" indent="-93600">
              <a:spcBef>
                <a:spcPts val="300"/>
              </a:spcBef>
              <a:buFont typeface="Symbol" pitchFamily="18" charset="2"/>
              <a:buChar char="-"/>
              <a:defRPr sz="900"/>
            </a:lvl6pPr>
            <a:lvl7pPr marL="273600" indent="-93600">
              <a:spcBef>
                <a:spcPts val="300"/>
              </a:spcBef>
              <a:buFont typeface="Symbol" pitchFamily="18" charset="2"/>
              <a:buChar char="-"/>
              <a:defRPr sz="900"/>
            </a:lvl7pPr>
            <a:lvl8pPr marL="273600" indent="-93600">
              <a:spcBef>
                <a:spcPts val="300"/>
              </a:spcBef>
              <a:buFont typeface="Symbol" pitchFamily="18" charset="2"/>
              <a:buChar char="-"/>
              <a:defRPr sz="900"/>
            </a:lvl8pPr>
            <a:lvl9pPr marL="273600" indent="-93600">
              <a:spcBef>
                <a:spcPts val="300"/>
              </a:spcBef>
              <a:buFont typeface="Symbol" pitchFamily="18" charset="2"/>
              <a:buChar char="-"/>
              <a:defRPr sz="9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988" y="28575"/>
            <a:ext cx="2233612" cy="176688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72400" y="1771200"/>
            <a:ext cx="7772400" cy="1332000"/>
          </a:xfrm>
          <a:prstGeom prst="rect">
            <a:avLst/>
          </a:prstGeom>
        </p:spPr>
        <p:txBody>
          <a:bodyPr/>
          <a:lstStyle>
            <a:lvl1pPr>
              <a:defRPr sz="4000">
                <a:solidFill>
                  <a:srgbClr val="FF7900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2400" y="3143248"/>
            <a:ext cx="6285600" cy="23400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rgbClr val="FF7900"/>
                </a:solidFill>
                <a:latin typeface="Georgia" pitchFamily="18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10"/>
          </p:nvPr>
        </p:nvSpPr>
        <p:spPr>
          <a:xfrm>
            <a:off x="2862000" y="5961600"/>
            <a:ext cx="2026800" cy="176400"/>
          </a:xfrm>
        </p:spPr>
        <p:txBody>
          <a:bodyPr wrap="none" lIns="0" tIns="0" rIns="0" bIns="0"/>
          <a:lstStyle>
            <a:lvl1pPr>
              <a:defRPr sz="1200"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15.10.2014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5144400" y="5961600"/>
            <a:ext cx="1962000" cy="633600"/>
          </a:xfrm>
          <a:prstGeom prst="rect">
            <a:avLst/>
          </a:prstGeom>
        </p:spPr>
        <p:txBody>
          <a:bodyPr wrap="none" lIns="0" tIns="0" rIns="0" bIns="0"/>
          <a:lstStyle>
            <a:lvl1pPr marL="0" indent="0">
              <a:spcBef>
                <a:spcPts val="0"/>
              </a:spcBef>
              <a:buNone/>
              <a:defRPr sz="1200" b="1">
                <a:solidFill>
                  <a:schemeClr val="bg2"/>
                </a:solidFill>
              </a:defRPr>
            </a:lvl1pPr>
            <a:lvl2pPr marL="741600" indent="-284400">
              <a:spcBef>
                <a:spcPts val="288"/>
              </a:spcBef>
              <a:defRPr lang="fi-FI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7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7426800" y="5961600"/>
            <a:ext cx="1134000" cy="633600"/>
          </a:xfrm>
          <a:prstGeom prst="rect">
            <a:avLst/>
          </a:prstGeom>
        </p:spPr>
        <p:txBody>
          <a:bodyPr wrap="none" lIns="0" tIns="0" rIns="0" bIns="0"/>
          <a:lstStyle>
            <a:lvl1pPr marL="0" indent="0">
              <a:spcBef>
                <a:spcPts val="0"/>
              </a:spcBef>
              <a:buNone/>
              <a:defRPr sz="1200" b="1">
                <a:solidFill>
                  <a:schemeClr val="bg2"/>
                </a:solidFill>
              </a:defRPr>
            </a:lvl1pPr>
            <a:lvl2pPr marL="741600" indent="-284400">
              <a:spcBef>
                <a:spcPts val="288"/>
              </a:spcBef>
              <a:defRPr lang="fi-FI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8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862000" y="6138000"/>
            <a:ext cx="2026800" cy="457200"/>
          </a:xfrm>
          <a:prstGeom prst="rect">
            <a:avLst/>
          </a:prstGeom>
        </p:spPr>
        <p:txBody>
          <a:bodyPr wrap="none" lIns="0" tIns="0" rIns="0" bIns="0"/>
          <a:lstStyle>
            <a:lvl1pPr marL="0" indent="0">
              <a:spcBef>
                <a:spcPts val="0"/>
              </a:spcBef>
              <a:buNone/>
              <a:defRPr sz="1200" b="1">
                <a:solidFill>
                  <a:schemeClr val="bg2"/>
                </a:solidFill>
              </a:defRPr>
            </a:lvl1pPr>
            <a:lvl2pPr marL="741600" indent="-284400">
              <a:spcBef>
                <a:spcPts val="288"/>
              </a:spcBef>
              <a:defRPr lang="fi-FI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9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572400" y="6138000"/>
            <a:ext cx="2048400" cy="457200"/>
          </a:xfrm>
          <a:prstGeom prst="rect">
            <a:avLst/>
          </a:prstGeom>
        </p:spPr>
        <p:txBody>
          <a:bodyPr wrap="none" lIns="0" tIns="0" rIns="0" bIns="0"/>
          <a:lstStyle>
            <a:lvl1pPr marL="0" indent="0">
              <a:spcBef>
                <a:spcPts val="0"/>
              </a:spcBef>
              <a:buNone/>
              <a:defRPr sz="1200" b="1">
                <a:solidFill>
                  <a:schemeClr val="bg2"/>
                </a:solidFill>
              </a:defRPr>
            </a:lvl1pPr>
            <a:lvl2pPr marL="741600" indent="-284400">
              <a:spcBef>
                <a:spcPts val="288"/>
              </a:spcBef>
              <a:defRPr lang="fi-FI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20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572400" y="5961600"/>
            <a:ext cx="2048400" cy="176400"/>
          </a:xfrm>
          <a:prstGeom prst="rect">
            <a:avLst/>
          </a:prstGeom>
        </p:spPr>
        <p:txBody>
          <a:bodyPr wrap="none" lIns="0" tIns="0" rIns="0" bIns="0"/>
          <a:lstStyle>
            <a:lvl1pPr marL="0" indent="0">
              <a:spcBef>
                <a:spcPts val="0"/>
              </a:spcBef>
              <a:buNone/>
              <a:defRPr sz="1200" b="1">
                <a:solidFill>
                  <a:schemeClr val="tx1"/>
                </a:solidFill>
              </a:defRPr>
            </a:lvl1pPr>
            <a:lvl2pPr marL="741600" indent="-284400">
              <a:spcBef>
                <a:spcPts val="288"/>
              </a:spcBef>
              <a:defRPr lang="fi-FI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ubtitle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alto_EN_Engineering_13_RGB_3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214282" y="5814851"/>
            <a:ext cx="2724095" cy="1043149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406800" y="406800"/>
            <a:ext cx="8326800" cy="5472000"/>
          </a:xfrm>
          <a:prstGeom prst="rect">
            <a:avLst/>
          </a:prstGeom>
          <a:solidFill>
            <a:srgbClr val="FF7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2400" y="547200"/>
            <a:ext cx="7772400" cy="22068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15.10.2014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Department of Engineering Design and Production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84017-E4DF-4A7A-8FA6-2DC68C3EB4D0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144400" y="6145200"/>
            <a:ext cx="1537200" cy="3816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ts val="950"/>
              </a:lnSpc>
              <a:spcBef>
                <a:spcPts val="0"/>
              </a:spcBef>
              <a:buNone/>
              <a:defRPr sz="950" b="1">
                <a:solidFill>
                  <a:schemeClr val="bg2"/>
                </a:solidFill>
              </a:defRPr>
            </a:lvl1pPr>
            <a:lvl2pPr marL="273050" indent="-103188">
              <a:defRPr lang="en-US" sz="95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73050" indent="-93663">
              <a:buFont typeface="Symbol" pitchFamily="18" charset="2"/>
              <a:buNone/>
              <a:defRPr sz="900"/>
            </a:lvl3pPr>
            <a:lvl4pPr marL="273050" indent="-93663">
              <a:defRPr sz="900"/>
            </a:lvl4pPr>
            <a:lvl5pPr marL="273050" indent="-93663">
              <a:buFont typeface="Symbol" pitchFamily="18" charset="2"/>
              <a:buChar char="-"/>
              <a:defRPr sz="900"/>
            </a:lvl5pPr>
            <a:lvl6pPr marL="273600" indent="-93600">
              <a:spcBef>
                <a:spcPts val="300"/>
              </a:spcBef>
              <a:buFont typeface="Symbol" pitchFamily="18" charset="2"/>
              <a:buChar char="-"/>
              <a:defRPr sz="900"/>
            </a:lvl6pPr>
            <a:lvl7pPr marL="273600" indent="-93600">
              <a:spcBef>
                <a:spcPts val="300"/>
              </a:spcBef>
              <a:buFont typeface="Symbol" pitchFamily="18" charset="2"/>
              <a:buChar char="-"/>
              <a:defRPr sz="900"/>
            </a:lvl7pPr>
            <a:lvl8pPr marL="273600" indent="-93600">
              <a:spcBef>
                <a:spcPts val="300"/>
              </a:spcBef>
              <a:buFont typeface="Symbol" pitchFamily="18" charset="2"/>
              <a:buChar char="-"/>
              <a:defRPr sz="900"/>
            </a:lvl8pPr>
            <a:lvl9pPr marL="273600" indent="-93600">
              <a:spcBef>
                <a:spcPts val="300"/>
              </a:spcBef>
              <a:buFont typeface="Symbol" pitchFamily="18" charset="2"/>
              <a:buChar char="-"/>
              <a:defRPr sz="9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858000" y="6145200"/>
            <a:ext cx="1702800" cy="3816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ts val="950"/>
              </a:lnSpc>
              <a:spcBef>
                <a:spcPts val="0"/>
              </a:spcBef>
              <a:buNone/>
              <a:defRPr sz="950" b="1">
                <a:solidFill>
                  <a:schemeClr val="bg2"/>
                </a:solidFill>
              </a:defRPr>
            </a:lvl1pPr>
            <a:lvl2pPr marL="273050" indent="-103188">
              <a:defRPr lang="en-US" sz="95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73050" indent="-93663">
              <a:buFont typeface="Symbol" pitchFamily="18" charset="2"/>
              <a:buNone/>
              <a:defRPr sz="900"/>
            </a:lvl3pPr>
            <a:lvl4pPr marL="273050" indent="-93663">
              <a:defRPr sz="900"/>
            </a:lvl4pPr>
            <a:lvl5pPr marL="273050" indent="-93663">
              <a:buFont typeface="Symbol" pitchFamily="18" charset="2"/>
              <a:buChar char="-"/>
              <a:defRPr sz="900"/>
            </a:lvl5pPr>
            <a:lvl6pPr marL="273600" indent="-93600">
              <a:spcBef>
                <a:spcPts val="300"/>
              </a:spcBef>
              <a:buFont typeface="Symbol" pitchFamily="18" charset="2"/>
              <a:buChar char="-"/>
              <a:defRPr sz="900"/>
            </a:lvl6pPr>
            <a:lvl7pPr marL="273600" indent="-93600">
              <a:spcBef>
                <a:spcPts val="300"/>
              </a:spcBef>
              <a:buFont typeface="Symbol" pitchFamily="18" charset="2"/>
              <a:buChar char="-"/>
              <a:defRPr sz="900"/>
            </a:lvl7pPr>
            <a:lvl8pPr marL="273600" indent="-93600">
              <a:spcBef>
                <a:spcPts val="300"/>
              </a:spcBef>
              <a:buFont typeface="Symbol" pitchFamily="18" charset="2"/>
              <a:buChar char="-"/>
              <a:defRPr sz="900"/>
            </a:lvl8pPr>
            <a:lvl9pPr marL="273600" indent="-93600">
              <a:spcBef>
                <a:spcPts val="300"/>
              </a:spcBef>
              <a:buFont typeface="Symbol" pitchFamily="18" charset="2"/>
              <a:buChar char="-"/>
              <a:defRPr sz="9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ansi taustakuvalla"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584309" y="5454200"/>
            <a:ext cx="5379423" cy="79200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spcBef>
                <a:spcPts val="0"/>
              </a:spcBef>
              <a:buNone/>
              <a:defRPr sz="1600" i="1">
                <a:solidFill>
                  <a:schemeClr val="bg1"/>
                </a:solidFill>
                <a:latin typeface="Georgia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584308" y="2740334"/>
            <a:ext cx="7975385" cy="263600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80000"/>
              </a:lnSpc>
              <a:defRPr sz="7200" b="1" spc="-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606074" cy="2133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9946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alkotaustainen kansi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584308" y="2740334"/>
            <a:ext cx="7975385" cy="263600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80000"/>
              </a:lnSpc>
              <a:defRPr sz="7200" b="1" spc="-2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584309" y="5504997"/>
            <a:ext cx="5379423" cy="79200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spcBef>
                <a:spcPts val="0"/>
              </a:spcBef>
              <a:buNone/>
              <a:defRPr sz="1600" i="1">
                <a:solidFill>
                  <a:srgbClr val="928B81"/>
                </a:solidFill>
                <a:latin typeface="Georgia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606073" cy="2133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1251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ansi kuval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349262" y="180000"/>
            <a:ext cx="4629692" cy="6498000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 noProof="0"/>
              <a:t>Click icon to add picture</a:t>
            </a:r>
            <a:endParaRPr lang="fi-FI" noProof="0"/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584310" y="2435535"/>
            <a:ext cx="3319477" cy="3232900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algn="l">
              <a:lnSpc>
                <a:spcPct val="80000"/>
              </a:lnSpc>
              <a:defRPr sz="6000" b="1" spc="-2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584310" y="5884335"/>
            <a:ext cx="3319477" cy="58320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spcBef>
                <a:spcPts val="0"/>
              </a:spcBef>
              <a:buNone/>
              <a:defRPr sz="1600" i="1">
                <a:solidFill>
                  <a:srgbClr val="928B81"/>
                </a:solidFill>
                <a:latin typeface="Georgia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606073" cy="2133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4852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äliotsikk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539750" y="5765800"/>
            <a:ext cx="8085138" cy="0"/>
          </a:xfrm>
          <a:prstGeom prst="line">
            <a:avLst/>
          </a:prstGeom>
          <a:ln w="1270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584308" y="1912266"/>
            <a:ext cx="7975385" cy="2636000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algn="l">
              <a:lnSpc>
                <a:spcPct val="80000"/>
              </a:lnSpc>
              <a:defRPr sz="7200" b="1" spc="-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292" y="5665771"/>
            <a:ext cx="2741876" cy="1061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5903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sält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539750" y="5765800"/>
            <a:ext cx="8085138" cy="0"/>
          </a:xfrm>
          <a:prstGeom prst="line">
            <a:avLst/>
          </a:prstGeom>
          <a:ln w="1270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540001" y="381000"/>
            <a:ext cx="8085599" cy="1195798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lnSpc>
                <a:spcPct val="85000"/>
              </a:lnSpc>
              <a:defRPr sz="3600" b="1" spc="-1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540001" y="1685675"/>
            <a:ext cx="8085599" cy="3831557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buNone/>
              <a:defRPr sz="2100" b="1">
                <a:latin typeface="+mj-lt"/>
              </a:defRPr>
            </a:lvl1pPr>
            <a:lvl2pPr marL="237600" indent="-212400">
              <a:buFont typeface="Arial"/>
              <a:buChar char="•"/>
              <a:defRPr sz="2000">
                <a:latin typeface="Georgia"/>
              </a:defRPr>
            </a:lvl2pPr>
            <a:lvl3pPr marL="460800" indent="-230400">
              <a:buFont typeface="Lucida Grande"/>
              <a:buChar char="-"/>
              <a:defRPr sz="1600" i="1">
                <a:latin typeface="Georgia"/>
                <a:cs typeface="Georgia"/>
              </a:defRPr>
            </a:lvl3pPr>
            <a:lvl4pPr marL="792000" indent="-194400">
              <a:buFont typeface="Arial"/>
              <a:buChar char="•"/>
              <a:defRPr sz="1400" baseline="0">
                <a:latin typeface="Georgia"/>
              </a:defRPr>
            </a:lvl4pPr>
            <a:lvl5pPr marL="1087200" indent="-228600">
              <a:buFont typeface="Courier New"/>
              <a:buChar char="o"/>
              <a:defRPr sz="130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6" name="Date Placeholder 7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/>
              <a:t>15.10.2014</a:t>
            </a:r>
          </a:p>
        </p:txBody>
      </p:sp>
      <p:sp>
        <p:nvSpPr>
          <p:cNvPr id="7" name="Footer Placeholder 8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/>
              <a:t>Department of Engineering Design and Production</a:t>
            </a:r>
          </a:p>
        </p:txBody>
      </p:sp>
      <p:sp>
        <p:nvSpPr>
          <p:cNvPr id="8" name="Slide Number Placeholder 9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fld id="{52384017-E4DF-4A7A-8FA6-2DC68C3EB4D0}" type="slidenum">
              <a:rPr lang="en-US" noProof="0" smtClean="0"/>
              <a:pPr/>
              <a:t>‹#›</a:t>
            </a:fld>
            <a:endParaRPr lang="en-US" noProof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292" y="5665771"/>
            <a:ext cx="2741875" cy="1061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1210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sältö - Kaksi palsta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539750" y="5765800"/>
            <a:ext cx="8085138" cy="0"/>
          </a:xfrm>
          <a:prstGeom prst="line">
            <a:avLst/>
          </a:prstGeom>
          <a:ln w="1270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itle 1"/>
          <p:cNvSpPr>
            <a:spLocks noGrp="1"/>
          </p:cNvSpPr>
          <p:nvPr>
            <p:ph type="ctrTitle"/>
          </p:nvPr>
        </p:nvSpPr>
        <p:spPr>
          <a:xfrm>
            <a:off x="540001" y="381000"/>
            <a:ext cx="8085599" cy="1195798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lnSpc>
                <a:spcPct val="85000"/>
              </a:lnSpc>
              <a:defRPr sz="3600" b="1" spc="-1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540001" y="1685675"/>
            <a:ext cx="3988079" cy="3831557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buNone/>
              <a:defRPr sz="2100" b="1">
                <a:latin typeface="+mj-lt"/>
              </a:defRPr>
            </a:lvl1pPr>
            <a:lvl2pPr marL="237600" indent="-212400">
              <a:buFont typeface="Arial"/>
              <a:buChar char="•"/>
              <a:defRPr sz="2000">
                <a:latin typeface="Georgia"/>
              </a:defRPr>
            </a:lvl2pPr>
            <a:lvl3pPr marL="460800" indent="-230400">
              <a:buFont typeface="Lucida Grande"/>
              <a:buChar char="-"/>
              <a:defRPr sz="1600" i="1">
                <a:latin typeface="Georgia"/>
                <a:cs typeface="Georgia"/>
              </a:defRPr>
            </a:lvl3pPr>
            <a:lvl4pPr marL="792000" indent="-194400">
              <a:buFont typeface="Arial"/>
              <a:buChar char="•"/>
              <a:defRPr sz="1400" baseline="0">
                <a:latin typeface="Georgia"/>
              </a:defRPr>
            </a:lvl4pPr>
            <a:lvl5pPr marL="1087200" indent="-228600">
              <a:buFont typeface="Courier New"/>
              <a:buChar char="o"/>
              <a:defRPr sz="130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12" name="Content Placeholder 10"/>
          <p:cNvSpPr>
            <a:spLocks noGrp="1"/>
          </p:cNvSpPr>
          <p:nvPr>
            <p:ph sz="quarter" idx="18"/>
          </p:nvPr>
        </p:nvSpPr>
        <p:spPr>
          <a:xfrm>
            <a:off x="4637521" y="1685675"/>
            <a:ext cx="3988079" cy="3831557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buNone/>
              <a:defRPr sz="2100" b="1">
                <a:latin typeface="+mj-lt"/>
              </a:defRPr>
            </a:lvl1pPr>
            <a:lvl2pPr marL="237600" indent="-212400">
              <a:buFont typeface="Arial"/>
              <a:buChar char="•"/>
              <a:defRPr sz="2000">
                <a:latin typeface="Georgia"/>
              </a:defRPr>
            </a:lvl2pPr>
            <a:lvl3pPr marL="460800" indent="-230400">
              <a:buFont typeface="Lucida Grande"/>
              <a:buChar char="-"/>
              <a:defRPr sz="1600" i="1">
                <a:latin typeface="Georgia"/>
                <a:cs typeface="Georgia"/>
              </a:defRPr>
            </a:lvl3pPr>
            <a:lvl4pPr marL="792000" indent="-194400">
              <a:buFont typeface="Arial"/>
              <a:buChar char="•"/>
              <a:defRPr sz="1400" baseline="0">
                <a:latin typeface="Georgia"/>
              </a:defRPr>
            </a:lvl4pPr>
            <a:lvl5pPr marL="1087200" indent="-228600">
              <a:buFont typeface="Courier New"/>
              <a:buChar char="o"/>
              <a:defRPr sz="130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9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/>
              <a:t>15.10.2014</a:t>
            </a:r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/>
              <a:t>Department of Engineering Design and Production</a:t>
            </a:r>
          </a:p>
        </p:txBody>
      </p:sp>
      <p:sp>
        <p:nvSpPr>
          <p:cNvPr id="9" name="Slide Number Placeholder 13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/>
            </a:lvl1pPr>
          </a:lstStyle>
          <a:p>
            <a:fld id="{52384017-E4DF-4A7A-8FA6-2DC68C3EB4D0}" type="slidenum">
              <a:rPr lang="en-US" noProof="0" smtClean="0"/>
              <a:pPr/>
              <a:t>‹#›</a:t>
            </a:fld>
            <a:endParaRPr lang="en-US" noProof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292" y="5665771"/>
            <a:ext cx="2741875" cy="1061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6121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988" y="28575"/>
            <a:ext cx="2233612" cy="176688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</p:pic>
      <p:sp>
        <p:nvSpPr>
          <p:cNvPr id="8" name="Rectangle 7"/>
          <p:cNvSpPr/>
          <p:nvPr userDrawn="1"/>
        </p:nvSpPr>
        <p:spPr>
          <a:xfrm>
            <a:off x="406800" y="1713600"/>
            <a:ext cx="8326800" cy="3920400"/>
          </a:xfrm>
          <a:prstGeom prst="rect">
            <a:avLst/>
          </a:prstGeom>
          <a:solidFill>
            <a:srgbClr val="FF7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72400" y="1771200"/>
            <a:ext cx="7772400" cy="1332000"/>
          </a:xfrm>
          <a:prstGeom prst="rect">
            <a:avLst/>
          </a:prstGeom>
        </p:spPr>
        <p:txBody>
          <a:bodyPr/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2400" y="3143248"/>
            <a:ext cx="6285600" cy="23400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  <a:latin typeface="Georgia" pitchFamily="18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862000" y="5961600"/>
            <a:ext cx="2026800" cy="176400"/>
          </a:xfrm>
        </p:spPr>
        <p:txBody>
          <a:bodyPr wrap="none" lIns="0" tIns="0" rIns="0" bIns="0"/>
          <a:lstStyle>
            <a:lvl1pPr>
              <a:defRPr sz="1200"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15.10.2014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5144400" y="5961600"/>
            <a:ext cx="1962000" cy="633600"/>
          </a:xfrm>
          <a:prstGeom prst="rect">
            <a:avLst/>
          </a:prstGeom>
        </p:spPr>
        <p:txBody>
          <a:bodyPr wrap="none" lIns="0" tIns="0" rIns="0" bIns="0"/>
          <a:lstStyle>
            <a:lvl1pPr marL="0" indent="0">
              <a:spcBef>
                <a:spcPts val="0"/>
              </a:spcBef>
              <a:buNone/>
              <a:defRPr sz="1200" b="1">
                <a:solidFill>
                  <a:schemeClr val="bg2"/>
                </a:solidFill>
              </a:defRPr>
            </a:lvl1pPr>
            <a:lvl2pPr marL="741600" indent="-284400">
              <a:spcBef>
                <a:spcPts val="288"/>
              </a:spcBef>
              <a:defRPr lang="fi-FI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7426800" y="5961600"/>
            <a:ext cx="1134000" cy="633600"/>
          </a:xfrm>
          <a:prstGeom prst="rect">
            <a:avLst/>
          </a:prstGeom>
        </p:spPr>
        <p:txBody>
          <a:bodyPr wrap="none" lIns="0" tIns="0" rIns="0" bIns="0"/>
          <a:lstStyle>
            <a:lvl1pPr marL="0" indent="0">
              <a:spcBef>
                <a:spcPts val="0"/>
              </a:spcBef>
              <a:buNone/>
              <a:defRPr sz="1200" b="1">
                <a:solidFill>
                  <a:schemeClr val="bg2"/>
                </a:solidFill>
              </a:defRPr>
            </a:lvl1pPr>
            <a:lvl2pPr marL="741600" indent="-284400">
              <a:spcBef>
                <a:spcPts val="288"/>
              </a:spcBef>
              <a:defRPr lang="fi-FI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862000" y="6138000"/>
            <a:ext cx="2026800" cy="457200"/>
          </a:xfrm>
          <a:prstGeom prst="rect">
            <a:avLst/>
          </a:prstGeom>
        </p:spPr>
        <p:txBody>
          <a:bodyPr wrap="none" lIns="0" tIns="0" rIns="0" bIns="0"/>
          <a:lstStyle>
            <a:lvl1pPr marL="0" indent="0">
              <a:spcBef>
                <a:spcPts val="0"/>
              </a:spcBef>
              <a:buNone/>
              <a:defRPr sz="1200" b="1">
                <a:solidFill>
                  <a:schemeClr val="bg2"/>
                </a:solidFill>
              </a:defRPr>
            </a:lvl1pPr>
            <a:lvl2pPr marL="741600" indent="-284400">
              <a:spcBef>
                <a:spcPts val="288"/>
              </a:spcBef>
              <a:defRPr lang="fi-FI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5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572400" y="6138000"/>
            <a:ext cx="2048400" cy="457200"/>
          </a:xfrm>
          <a:prstGeom prst="rect">
            <a:avLst/>
          </a:prstGeom>
        </p:spPr>
        <p:txBody>
          <a:bodyPr wrap="none" lIns="0" tIns="0" rIns="0" bIns="0"/>
          <a:lstStyle>
            <a:lvl1pPr marL="0" indent="0">
              <a:spcBef>
                <a:spcPts val="0"/>
              </a:spcBef>
              <a:buNone/>
              <a:defRPr sz="1200" b="1">
                <a:solidFill>
                  <a:schemeClr val="bg2"/>
                </a:solidFill>
              </a:defRPr>
            </a:lvl1pPr>
            <a:lvl2pPr marL="741600" indent="-284400">
              <a:spcBef>
                <a:spcPts val="288"/>
              </a:spcBef>
              <a:defRPr lang="fi-FI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572400" y="5961600"/>
            <a:ext cx="2048400" cy="176400"/>
          </a:xfrm>
          <a:prstGeom prst="rect">
            <a:avLst/>
          </a:prstGeom>
        </p:spPr>
        <p:txBody>
          <a:bodyPr wrap="none" lIns="0" tIns="0" rIns="0" bIns="0"/>
          <a:lstStyle>
            <a:lvl1pPr marL="0" indent="0">
              <a:spcBef>
                <a:spcPts val="0"/>
              </a:spcBef>
              <a:buNone/>
              <a:defRPr sz="1200" b="1">
                <a:solidFill>
                  <a:schemeClr val="tx1"/>
                </a:solidFill>
              </a:defRPr>
            </a:lvl1pPr>
            <a:lvl2pPr marL="741600" indent="-284400">
              <a:spcBef>
                <a:spcPts val="288"/>
              </a:spcBef>
              <a:defRPr lang="fi-FI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On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2400" y="489600"/>
            <a:ext cx="7988400" cy="1080000"/>
          </a:xfrm>
          <a:prstGeom prst="rect">
            <a:avLst/>
          </a:prstGeo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2400" y="1584000"/>
            <a:ext cx="7988400" cy="41364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15.10.2014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Department of Engineering Design and Production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84017-E4DF-4A7A-8FA6-2DC68C3EB4D0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144400" y="6145200"/>
            <a:ext cx="1537200" cy="3816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ts val="950"/>
              </a:lnSpc>
              <a:spcBef>
                <a:spcPts val="0"/>
              </a:spcBef>
              <a:buNone/>
              <a:defRPr sz="950" b="1">
                <a:solidFill>
                  <a:schemeClr val="bg2"/>
                </a:solidFill>
              </a:defRPr>
            </a:lvl1pPr>
            <a:lvl2pPr marL="273050" indent="-103188">
              <a:defRPr lang="en-US" sz="95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73050" indent="-93663">
              <a:buFont typeface="Symbol" pitchFamily="18" charset="2"/>
              <a:buNone/>
              <a:defRPr sz="900"/>
            </a:lvl3pPr>
            <a:lvl4pPr marL="273050" indent="-93663">
              <a:defRPr sz="900"/>
            </a:lvl4pPr>
            <a:lvl5pPr marL="273050" indent="-93663">
              <a:buFont typeface="Symbol" pitchFamily="18" charset="2"/>
              <a:buChar char="-"/>
              <a:defRPr sz="900"/>
            </a:lvl5pPr>
            <a:lvl6pPr marL="273600" indent="-93600">
              <a:spcBef>
                <a:spcPts val="300"/>
              </a:spcBef>
              <a:buFont typeface="Symbol" pitchFamily="18" charset="2"/>
              <a:buChar char="-"/>
              <a:defRPr sz="900"/>
            </a:lvl6pPr>
            <a:lvl7pPr marL="273600" indent="-93600">
              <a:spcBef>
                <a:spcPts val="300"/>
              </a:spcBef>
              <a:buFont typeface="Symbol" pitchFamily="18" charset="2"/>
              <a:buChar char="-"/>
              <a:defRPr sz="900"/>
            </a:lvl7pPr>
            <a:lvl8pPr marL="273600" indent="-93600">
              <a:spcBef>
                <a:spcPts val="300"/>
              </a:spcBef>
              <a:buFont typeface="Symbol" pitchFamily="18" charset="2"/>
              <a:buChar char="-"/>
              <a:defRPr sz="900"/>
            </a:lvl8pPr>
            <a:lvl9pPr marL="273600" indent="-93600">
              <a:spcBef>
                <a:spcPts val="300"/>
              </a:spcBef>
              <a:buFont typeface="Symbol" pitchFamily="18" charset="2"/>
              <a:buChar char="-"/>
              <a:defRPr sz="9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858000" y="6145200"/>
            <a:ext cx="1702800" cy="3816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ts val="950"/>
              </a:lnSpc>
              <a:spcBef>
                <a:spcPts val="0"/>
              </a:spcBef>
              <a:buNone/>
              <a:defRPr sz="950" b="1">
                <a:solidFill>
                  <a:schemeClr val="bg2"/>
                </a:solidFill>
              </a:defRPr>
            </a:lvl1pPr>
            <a:lvl2pPr marL="273050" indent="-103188">
              <a:defRPr lang="en-US" sz="95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73050" indent="-93663">
              <a:buFont typeface="Symbol" pitchFamily="18" charset="2"/>
              <a:buNone/>
              <a:defRPr sz="900"/>
            </a:lvl3pPr>
            <a:lvl4pPr marL="273050" indent="-93663">
              <a:defRPr sz="900"/>
            </a:lvl4pPr>
            <a:lvl5pPr marL="273050" indent="-93663">
              <a:buFont typeface="Symbol" pitchFamily="18" charset="2"/>
              <a:buChar char="-"/>
              <a:defRPr sz="900"/>
            </a:lvl5pPr>
            <a:lvl6pPr marL="273600" indent="-93600">
              <a:spcBef>
                <a:spcPts val="300"/>
              </a:spcBef>
              <a:buFont typeface="Symbol" pitchFamily="18" charset="2"/>
              <a:buChar char="-"/>
              <a:defRPr sz="900"/>
            </a:lvl6pPr>
            <a:lvl7pPr marL="273600" indent="-93600">
              <a:spcBef>
                <a:spcPts val="300"/>
              </a:spcBef>
              <a:buFont typeface="Symbol" pitchFamily="18" charset="2"/>
              <a:buChar char="-"/>
              <a:defRPr sz="900"/>
            </a:lvl7pPr>
            <a:lvl8pPr marL="273600" indent="-93600">
              <a:spcBef>
                <a:spcPts val="300"/>
              </a:spcBef>
              <a:buFont typeface="Symbol" pitchFamily="18" charset="2"/>
              <a:buChar char="-"/>
              <a:defRPr sz="900"/>
            </a:lvl8pPr>
            <a:lvl9pPr marL="273600" indent="-93600">
              <a:spcBef>
                <a:spcPts val="300"/>
              </a:spcBef>
              <a:buFont typeface="Symbol" pitchFamily="18" charset="2"/>
              <a:buChar char="-"/>
              <a:defRPr sz="9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940300" y="5953125"/>
            <a:ext cx="3619500" cy="158750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noProof="0"/>
              <a:t>Department of Engineering Design and Production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2"/>
          </p:nvPr>
        </p:nvSpPr>
        <p:spPr>
          <a:xfrm>
            <a:off x="4940300" y="6111875"/>
            <a:ext cx="3619500" cy="185738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noProof="0"/>
              <a:t>15.10.2014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"/>
          </p:nvPr>
        </p:nvSpPr>
        <p:spPr>
          <a:xfrm>
            <a:off x="4940300" y="6297613"/>
            <a:ext cx="3619500" cy="161925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384017-E4DF-4A7A-8FA6-2DC68C3EB4D0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59" r:id="rId10"/>
    <p:sldLayoutId id="2147483660" r:id="rId11"/>
    <p:sldLayoutId id="2147483661" r:id="rId12"/>
    <p:sldLayoutId id="2147483650" r:id="rId13"/>
    <p:sldLayoutId id="2147483662" r:id="rId14"/>
    <p:sldLayoutId id="2147483663" r:id="rId15"/>
  </p:sldLayoutIdLst>
  <p:hf hdr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0"/>
          <a:cs typeface="MS PGothic" pitchFamily="34" charset="-128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-65" charset="0"/>
          <a:ea typeface="ＭＳ Ｐゴシック" charset="0"/>
          <a:cs typeface="MS PGothic" pitchFamily="34" charset="-128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-65" charset="0"/>
          <a:ea typeface="ＭＳ Ｐゴシック" charset="0"/>
          <a:cs typeface="MS PGothic" pitchFamily="34" charset="-128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-65" charset="0"/>
          <a:ea typeface="ＭＳ Ｐゴシック" charset="0"/>
          <a:cs typeface="MS PGothic" pitchFamily="34" charset="-128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-65" charset="0"/>
          <a:ea typeface="ＭＳ Ｐゴシック" charset="0"/>
          <a:cs typeface="MS PGothic" pitchFamily="34" charset="-128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-65" charset="0"/>
          <a:ea typeface="ＭＳ Ｐゴシック" pitchFamily="-65" charset="-128"/>
          <a:cs typeface="ＭＳ Ｐゴシック" pitchFamily="-65" charset="-128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-65" charset="0"/>
          <a:ea typeface="ＭＳ Ｐゴシック" pitchFamily="-65" charset="-128"/>
          <a:cs typeface="ＭＳ Ｐゴシック" pitchFamily="-65" charset="-128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-65" charset="0"/>
          <a:ea typeface="ＭＳ Ｐゴシック" pitchFamily="-65" charset="-128"/>
          <a:cs typeface="ＭＳ Ｐゴシック" pitchFamily="-65" charset="-128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-65" charset="0"/>
          <a:ea typeface="ＭＳ Ｐゴシック" pitchFamily="-65" charset="-128"/>
          <a:cs typeface="ＭＳ Ｐゴシック" pitchFamily="-65" charset="-128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charset="0"/>
          <a:cs typeface="MS PGothic" pitchFamily="34" charset="-128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ヒラギノ角ゴ Pro W3" charset="-128"/>
          <a:cs typeface="ヒラギノ角ゴ Pro W3" charset="-128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ヒラギノ角ゴ Pro W3" charset="-128"/>
          <a:cs typeface="ヒラギノ角ゴ Pro W3" charset="0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charset="0"/>
          <a:cs typeface="MS PGothic" pitchFamily="34" charset="-128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i-FI" dirty="0"/>
              <a:t>15.10.2014</a:t>
            </a:r>
          </a:p>
          <a:p>
            <a:r>
              <a:rPr lang="fi-FI" dirty="0" err="1"/>
              <a:t>Kaur</a:t>
            </a:r>
            <a:r>
              <a:rPr lang="fi-FI" dirty="0"/>
              <a:t> </a:t>
            </a:r>
            <a:r>
              <a:rPr lang="fi-FI" dirty="0" err="1"/>
              <a:t>Jaakma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i-FI" dirty="0"/>
              <a:t>PDM/PLM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Core 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Object handling</a:t>
            </a:r>
          </a:p>
          <a:p>
            <a:pPr lvl="1"/>
            <a:r>
              <a:rPr lang="en-US" dirty="0"/>
              <a:t>Check-in/check-out mechanism</a:t>
            </a:r>
          </a:p>
          <a:p>
            <a:r>
              <a:rPr lang="en-US" dirty="0"/>
              <a:t>Version control</a:t>
            </a:r>
          </a:p>
          <a:p>
            <a:pPr lvl="1"/>
            <a:r>
              <a:rPr lang="en-US" dirty="0"/>
              <a:t>Concurrent </a:t>
            </a:r>
            <a:r>
              <a:rPr lang="fi-FI" dirty="0"/>
              <a:t>design</a:t>
            </a:r>
            <a:endParaRPr lang="en-US" dirty="0"/>
          </a:p>
          <a:p>
            <a:r>
              <a:rPr lang="en-US" dirty="0"/>
              <a:t>Data Lifecycle</a:t>
            </a:r>
          </a:p>
          <a:p>
            <a:pPr lvl="1"/>
            <a:r>
              <a:rPr lang="en-US" dirty="0"/>
              <a:t>In design / production / maintenance</a:t>
            </a:r>
          </a:p>
          <a:p>
            <a:pPr lvl="1"/>
            <a:r>
              <a:rPr lang="en-US" dirty="0"/>
              <a:t>Depending on company’s policies and data type</a:t>
            </a:r>
          </a:p>
          <a:p>
            <a:r>
              <a:rPr lang="en-US" dirty="0"/>
              <a:t>Data workflow</a:t>
            </a:r>
          </a:p>
          <a:p>
            <a:pPr lvl="1"/>
            <a:r>
              <a:rPr lang="en-US" dirty="0"/>
              <a:t>Series of actions that must be taken upon change in the lifecycle status of the data</a:t>
            </a:r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 noProof="0"/>
              <a:t>15.10.2014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/>
              <a:t>Department of Engineering Design and Production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52384017-E4DF-4A7A-8FA6-2DC68C3EB4D0}" type="slidenum">
              <a:rPr lang="en-US" noProof="0" smtClean="0"/>
              <a:pPr/>
              <a:t>10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63251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Object Handling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Check-in</a:t>
            </a:r>
          </a:p>
          <a:p>
            <a:pPr lvl="1"/>
            <a:r>
              <a:rPr lang="en-US" dirty="0"/>
              <a:t>Puts object into system</a:t>
            </a:r>
          </a:p>
          <a:p>
            <a:pPr lvl="1"/>
            <a:r>
              <a:rPr lang="en-US" dirty="0"/>
              <a:t>New version</a:t>
            </a:r>
          </a:p>
          <a:p>
            <a:r>
              <a:rPr lang="en-US" dirty="0"/>
              <a:t>Check-out</a:t>
            </a:r>
          </a:p>
          <a:p>
            <a:pPr lvl="1"/>
            <a:r>
              <a:rPr lang="en-US" dirty="0"/>
              <a:t>Loads data from system</a:t>
            </a:r>
          </a:p>
          <a:p>
            <a:pPr lvl="1"/>
            <a:r>
              <a:rPr lang="en-US" dirty="0"/>
              <a:t>User have right to change object</a:t>
            </a:r>
          </a:p>
          <a:p>
            <a:pPr lvl="1"/>
            <a:r>
              <a:rPr lang="en-US" dirty="0"/>
              <a:t>Locks from other users (read-only)</a:t>
            </a:r>
          </a:p>
          <a:p>
            <a:pPr lvl="1"/>
            <a:r>
              <a:rPr lang="en-US" dirty="0"/>
              <a:t>Version not changed</a:t>
            </a:r>
          </a:p>
          <a:p>
            <a:pPr lvl="2"/>
            <a:r>
              <a:rPr lang="en-US" dirty="0"/>
              <a:t>If canceled, nothing changes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 noProof="0"/>
              <a:t>15.10.2014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/>
              <a:t>Department of Engineering Design and Production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52384017-E4DF-4A7A-8FA6-2DC68C3EB4D0}" type="slidenum">
              <a:rPr lang="en-US" noProof="0" smtClean="0"/>
              <a:pPr/>
              <a:t>11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7887497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i-FI" dirty="0"/>
              <a:t>Version Control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Normally in X.Y format</a:t>
            </a:r>
          </a:p>
          <a:p>
            <a:r>
              <a:rPr lang="en-US" dirty="0"/>
              <a:t>X is revision</a:t>
            </a:r>
          </a:p>
          <a:p>
            <a:pPr lvl="1"/>
            <a:r>
              <a:rPr lang="en-US" dirty="0"/>
              <a:t>Main version</a:t>
            </a:r>
          </a:p>
          <a:p>
            <a:pPr lvl="1"/>
            <a:r>
              <a:rPr lang="en-US" dirty="0"/>
              <a:t>For ex. new part to assembly</a:t>
            </a:r>
          </a:p>
          <a:p>
            <a:r>
              <a:rPr lang="en-US" dirty="0"/>
              <a:t>Y is version</a:t>
            </a:r>
          </a:p>
          <a:p>
            <a:pPr lvl="1"/>
            <a:r>
              <a:rPr lang="en-US" dirty="0"/>
              <a:t>Check-in creates new version</a:t>
            </a:r>
          </a:p>
          <a:p>
            <a:pPr lvl="1"/>
            <a:r>
              <a:rPr lang="en-US" dirty="0"/>
              <a:t>For ex. part location changed</a:t>
            </a:r>
          </a:p>
          <a:p>
            <a:r>
              <a:rPr lang="en-US" dirty="0"/>
              <a:t>Depended on company policies</a:t>
            </a:r>
          </a:p>
        </p:txBody>
      </p:sp>
      <p:sp>
        <p:nvSpPr>
          <p:cNvPr id="6" name="Oval 5"/>
          <p:cNvSpPr/>
          <p:nvPr/>
        </p:nvSpPr>
        <p:spPr>
          <a:xfrm>
            <a:off x="4427984" y="1988840"/>
            <a:ext cx="1512168" cy="720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1.2</a:t>
            </a:r>
          </a:p>
        </p:txBody>
      </p:sp>
      <p:sp>
        <p:nvSpPr>
          <p:cNvPr id="7" name="Oval 6"/>
          <p:cNvSpPr/>
          <p:nvPr/>
        </p:nvSpPr>
        <p:spPr>
          <a:xfrm>
            <a:off x="6948264" y="1988840"/>
            <a:ext cx="1512168" cy="720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1.2+</a:t>
            </a:r>
          </a:p>
        </p:txBody>
      </p:sp>
      <p:sp>
        <p:nvSpPr>
          <p:cNvPr id="8" name="Curved Up Arrow 7"/>
          <p:cNvSpPr/>
          <p:nvPr/>
        </p:nvSpPr>
        <p:spPr>
          <a:xfrm rot="10800000">
            <a:off x="5184068" y="1052736"/>
            <a:ext cx="2543516" cy="792088"/>
          </a:xfrm>
          <a:prstGeom prst="curvedUp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Curved Up Arrow 8"/>
          <p:cNvSpPr/>
          <p:nvPr/>
        </p:nvSpPr>
        <p:spPr>
          <a:xfrm>
            <a:off x="5315316" y="2924944"/>
            <a:ext cx="2425036" cy="800472"/>
          </a:xfrm>
          <a:prstGeom prst="curvedUp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3735" y="893792"/>
            <a:ext cx="1068710" cy="10687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4368" y="950428"/>
            <a:ext cx="996702" cy="9967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5940152" y="3933056"/>
            <a:ext cx="158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Check</a:t>
            </a:r>
            <a:r>
              <a:rPr lang="fi-FI" dirty="0"/>
              <a:t>-</a:t>
            </a:r>
            <a:r>
              <a:rPr lang="en-US" dirty="0"/>
              <a:t>out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879762" y="519515"/>
            <a:ext cx="158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Check</a:t>
            </a:r>
            <a:r>
              <a:rPr lang="fi-FI" dirty="0"/>
              <a:t>-</a:t>
            </a:r>
            <a:r>
              <a:rPr lang="en-US" dirty="0"/>
              <a:t>in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191605" y="1161807"/>
            <a:ext cx="528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/>
              <a:t>1.3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6156176" y="3325180"/>
            <a:ext cx="528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/>
              <a:t>1.2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 noProof="0"/>
              <a:t>15.10.2014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/>
              <a:t>Department of Engineering Design and Production</a:t>
            </a:r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52384017-E4DF-4A7A-8FA6-2DC68C3EB4D0}" type="slidenum">
              <a:rPr lang="en-US" noProof="0" smtClean="0"/>
              <a:pPr/>
              <a:t>12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418074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2" grpId="0"/>
      <p:bldP spid="13" grpId="0"/>
      <p:bldP spid="14" grpId="0"/>
      <p:bldP spid="1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Data Lifecycle and Workflow Example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03" y="1243877"/>
            <a:ext cx="8938794" cy="43702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 noProof="0"/>
              <a:t>15.10.2014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/>
              <a:t>Department of Engineering Design and Production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52384017-E4DF-4A7A-8FA6-2DC68C3EB4D0}" type="slidenum">
              <a:rPr lang="en-US" noProof="0" smtClean="0"/>
              <a:pPr/>
              <a:t>13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0847651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Core 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r>
              <a:rPr lang="en-US" dirty="0"/>
              <a:t>Product structure management and maintenance</a:t>
            </a:r>
          </a:p>
          <a:p>
            <a:pPr lvl="1"/>
            <a:r>
              <a:rPr lang="en-US" dirty="0"/>
              <a:t>Information that resemble the product structure, which consists of items hierarchically connected together</a:t>
            </a:r>
          </a:p>
          <a:p>
            <a:pPr lvl="1"/>
            <a:r>
              <a:rPr lang="en-US" dirty="0"/>
              <a:t>Assembly’s model tree and custom folders</a:t>
            </a:r>
          </a:p>
          <a:p>
            <a:r>
              <a:rPr lang="en-US" dirty="0"/>
              <a:t>Configuration management</a:t>
            </a:r>
          </a:p>
          <a:p>
            <a:pPr lvl="1"/>
            <a:r>
              <a:rPr lang="en-US" dirty="0"/>
              <a:t>Varying the physical properties of similar products and switching interchangeable assemblages or components. Configuration management allows products to be customized according to customer wishes</a:t>
            </a:r>
          </a:p>
          <a:p>
            <a:pPr lvl="1"/>
            <a:r>
              <a:rPr lang="en-US" dirty="0"/>
              <a:t>CAD’s family table!</a:t>
            </a:r>
            <a:endParaRPr lang="fi-FI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 noProof="0"/>
              <a:t>15.10.2014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/>
              <a:t>Department of Engineering Design and Production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52384017-E4DF-4A7A-8FA6-2DC68C3EB4D0}" type="slidenum">
              <a:rPr lang="en-US" noProof="0" smtClean="0"/>
              <a:pPr/>
              <a:t>14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506008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Product 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 noProof="0"/>
              <a:t>15.10.2014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 dirty="0"/>
              <a:t>Department of Engineering Design and Production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52384017-E4DF-4A7A-8FA6-2DC68C3EB4D0}" type="slidenum">
              <a:rPr lang="en-US" noProof="0" smtClean="0"/>
              <a:pPr/>
              <a:t>15</a:t>
            </a:fld>
            <a:endParaRPr lang="en-US" noProof="0"/>
          </a:p>
        </p:txBody>
      </p:sp>
      <p:pic>
        <p:nvPicPr>
          <p:cNvPr id="1028" name="Picture 4" descr="http://communities.ptc.com/servlet/JiveServlet/showImage/38-2227-30215/View+CAD+structure+directly+in+FlexPL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052736"/>
            <a:ext cx="8352928" cy="5738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24818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Object Relationships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 descr="http://communities.ptc.com/servlet/JiveServlet/downloadImage/38-2227-30209/Easily+view+interconnected+product+information+with+the+Relationship+Explor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08" y="1202209"/>
            <a:ext cx="9145016" cy="4453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ate Placeholder 3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 noProof="0"/>
              <a:t>15.10.2014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/>
              <a:t>Department of Engineering Design and Production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52384017-E4DF-4A7A-8FA6-2DC68C3EB4D0}" type="slidenum">
              <a:rPr lang="en-US" noProof="0" smtClean="0"/>
              <a:pPr/>
              <a:t>16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6918073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i-FI" dirty="0"/>
              <a:t>Version Control in PTC Creo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No overwriting</a:t>
            </a:r>
          </a:p>
          <a:p>
            <a:pPr lvl="1"/>
            <a:r>
              <a:rPr lang="en-US" dirty="0"/>
              <a:t>New version with every save</a:t>
            </a:r>
          </a:p>
          <a:p>
            <a:pPr lvl="1"/>
            <a:r>
              <a:rPr lang="en-US" dirty="0"/>
              <a:t>Simple offline version control system</a:t>
            </a:r>
          </a:p>
          <a:p>
            <a:pPr lvl="1"/>
            <a:r>
              <a:rPr lang="en-US" dirty="0"/>
              <a:t>Can set privacy settings to files</a:t>
            </a:r>
          </a:p>
          <a:p>
            <a:r>
              <a:rPr lang="en-US" dirty="0"/>
              <a:t>Works with almost every file format</a:t>
            </a:r>
          </a:p>
          <a:p>
            <a:pPr lvl="1"/>
            <a:r>
              <a:rPr lang="en-US" dirty="0" err="1"/>
              <a:t>prt</a:t>
            </a:r>
            <a:r>
              <a:rPr lang="en-US" dirty="0"/>
              <a:t>.#, </a:t>
            </a:r>
            <a:r>
              <a:rPr lang="en-US" dirty="0" err="1"/>
              <a:t>asm</a:t>
            </a:r>
            <a:r>
              <a:rPr lang="en-US" dirty="0"/>
              <a:t>.#, sec.#, txt.#</a:t>
            </a:r>
          </a:p>
          <a:p>
            <a:r>
              <a:rPr lang="en-US" dirty="0"/>
              <a:t>Can be connected to PDM system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 noProof="0"/>
              <a:t>15.10.2014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/>
              <a:t>Department of Engineering Design and Production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52384017-E4DF-4A7A-8FA6-2DC68C3EB4D0}" type="slidenum">
              <a:rPr lang="en-US" noProof="0" smtClean="0"/>
              <a:pPr/>
              <a:t>17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7103753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Product Lifecycle Management</a:t>
            </a:r>
          </a:p>
        </p:txBody>
      </p:sp>
    </p:spTree>
    <p:extLst>
      <p:ext uri="{BB962C8B-B14F-4D97-AF65-F5344CB8AC3E}">
        <p14:creationId xmlns:p14="http://schemas.microsoft.com/office/powerpoint/2010/main" val="18390870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i-FI" dirty="0"/>
              <a:t>PLM is NOT a Software!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r>
              <a:rPr lang="en-US" dirty="0"/>
              <a:t>Product lifecycle management does not refer to any individual computer software or method. It is a wide functional totality; a concept and </a:t>
            </a:r>
            <a:r>
              <a:rPr lang="en-US" dirty="0">
                <a:solidFill>
                  <a:schemeClr val="accent1"/>
                </a:solidFill>
              </a:rPr>
              <a:t>set of systematic methods </a:t>
            </a:r>
            <a:r>
              <a:rPr lang="en-US" dirty="0"/>
              <a:t>that </a:t>
            </a:r>
            <a:r>
              <a:rPr lang="en-US" dirty="0">
                <a:solidFill>
                  <a:schemeClr val="accent1"/>
                </a:solidFill>
              </a:rPr>
              <a:t>attempts to control the product information</a:t>
            </a:r>
            <a:r>
              <a:rPr lang="en-US" dirty="0"/>
              <a:t>.</a:t>
            </a:r>
          </a:p>
          <a:p>
            <a:endParaRPr lang="en-US" sz="1100" dirty="0"/>
          </a:p>
          <a:p>
            <a:r>
              <a:rPr lang="en-US" dirty="0"/>
              <a:t>However, in practice, PLM is carried out almost without exception with the </a:t>
            </a:r>
            <a:r>
              <a:rPr lang="en-US" dirty="0">
                <a:solidFill>
                  <a:schemeClr val="accent1"/>
                </a:solidFill>
              </a:rPr>
              <a:t>help of different information processing systems</a:t>
            </a:r>
            <a:endParaRPr lang="fi-FI" sz="1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 noProof="0"/>
              <a:t>15.10.2014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/>
              <a:t>Department of Engineering Design and Production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52384017-E4DF-4A7A-8FA6-2DC68C3EB4D0}" type="slidenum">
              <a:rPr lang="en-US" noProof="0" smtClean="0"/>
              <a:pPr/>
              <a:t>19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1682073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Abbreviation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r>
              <a:rPr lang="en-US" dirty="0"/>
              <a:t>PDM</a:t>
            </a:r>
          </a:p>
          <a:p>
            <a:pPr lvl="1"/>
            <a:r>
              <a:rPr lang="en-US" dirty="0"/>
              <a:t>Product Data Management</a:t>
            </a:r>
          </a:p>
          <a:p>
            <a:pPr lvl="2"/>
            <a:r>
              <a:rPr lang="en-US" dirty="0" err="1"/>
              <a:t>Tuotetiedonhallinta</a:t>
            </a:r>
            <a:endParaRPr lang="en-US" dirty="0"/>
          </a:p>
          <a:p>
            <a:r>
              <a:rPr lang="en-US" dirty="0"/>
              <a:t>PLM</a:t>
            </a:r>
          </a:p>
          <a:p>
            <a:pPr lvl="1"/>
            <a:r>
              <a:rPr lang="en-US" dirty="0"/>
              <a:t>Product Lifecycle Management</a:t>
            </a:r>
          </a:p>
          <a:p>
            <a:pPr lvl="2"/>
            <a:r>
              <a:rPr lang="en-US" dirty="0" err="1"/>
              <a:t>Tuotteen</a:t>
            </a:r>
            <a:r>
              <a:rPr lang="en-US" dirty="0"/>
              <a:t> </a:t>
            </a:r>
            <a:r>
              <a:rPr lang="en-US" dirty="0" err="1"/>
              <a:t>elinkaaren</a:t>
            </a:r>
            <a:r>
              <a:rPr lang="en-US" dirty="0"/>
              <a:t> </a:t>
            </a:r>
            <a:r>
              <a:rPr lang="en-US" dirty="0" err="1"/>
              <a:t>hallinta</a:t>
            </a:r>
            <a:endParaRPr lang="en-US" dirty="0"/>
          </a:p>
          <a:p>
            <a:pPr lvl="1"/>
            <a:r>
              <a:rPr lang="en-US" dirty="0"/>
              <a:t>Includes PDM</a:t>
            </a:r>
          </a:p>
          <a:p>
            <a:pPr lvl="1"/>
            <a:r>
              <a:rPr lang="en-US" dirty="0"/>
              <a:t>Sometimes used as synonym</a:t>
            </a:r>
          </a:p>
          <a:p>
            <a:r>
              <a:rPr lang="fi-FI" dirty="0"/>
              <a:t>DMS</a:t>
            </a:r>
          </a:p>
          <a:p>
            <a:pPr lvl="1"/>
            <a:r>
              <a:rPr lang="en-US" dirty="0"/>
              <a:t>Document</a:t>
            </a:r>
            <a:r>
              <a:rPr lang="fi-FI" dirty="0"/>
              <a:t> Management System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 noProof="0"/>
              <a:t>15.10.2014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/>
              <a:t>Department of Engineering Design and Production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52384017-E4DF-4A7A-8FA6-2DC68C3EB4D0}" type="slidenum">
              <a:rPr lang="en-US" noProof="0" smtClean="0"/>
              <a:pPr/>
              <a:t>2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707445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What Is PLM? One Definition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i="1" dirty="0"/>
              <a:t>“The core of product lifecycle management is the </a:t>
            </a:r>
            <a:r>
              <a:rPr lang="en-US" i="1" dirty="0">
                <a:solidFill>
                  <a:schemeClr val="accent1"/>
                </a:solidFill>
              </a:rPr>
              <a:t>creation, preservation and storage of information </a:t>
            </a:r>
            <a:r>
              <a:rPr lang="en-US" i="1" dirty="0"/>
              <a:t>relating to the company’s </a:t>
            </a:r>
            <a:r>
              <a:rPr lang="en-US" i="1" dirty="0">
                <a:solidFill>
                  <a:schemeClr val="accent1"/>
                </a:solidFill>
              </a:rPr>
              <a:t>products and activities</a:t>
            </a:r>
            <a:r>
              <a:rPr lang="en-US" i="1" dirty="0"/>
              <a:t>, in order to </a:t>
            </a:r>
            <a:r>
              <a:rPr lang="en-US" i="1" dirty="0">
                <a:solidFill>
                  <a:schemeClr val="accent1"/>
                </a:solidFill>
              </a:rPr>
              <a:t>ensure the fast, easy and trouble-free finding, refining, distribution and reutilization</a:t>
            </a:r>
            <a:r>
              <a:rPr lang="en-US" i="1" dirty="0"/>
              <a:t> of the </a:t>
            </a:r>
            <a:r>
              <a:rPr lang="en-US" i="1" u="sng" dirty="0">
                <a:solidFill>
                  <a:schemeClr val="accent1"/>
                </a:solidFill>
              </a:rPr>
              <a:t>data</a:t>
            </a:r>
            <a:r>
              <a:rPr lang="en-US" i="1" dirty="0"/>
              <a:t> required for daily operations.”</a:t>
            </a:r>
            <a:endParaRPr lang="fi-FI" i="1" dirty="0"/>
          </a:p>
          <a:p>
            <a:pPr lvl="8"/>
            <a:r>
              <a:rPr lang="fi-FI" dirty="0" err="1"/>
              <a:t>Sääksvuori</a:t>
            </a:r>
            <a:r>
              <a:rPr lang="fi-FI" dirty="0"/>
              <a:t> &amp; Immonen. 2008. Product </a:t>
            </a:r>
            <a:r>
              <a:rPr lang="fi-FI" dirty="0" err="1"/>
              <a:t>Lifecycle</a:t>
            </a:r>
            <a:r>
              <a:rPr lang="fi-FI" dirty="0"/>
              <a:t> Management.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 noProof="0"/>
              <a:t>15.10.2014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/>
              <a:t>Department of Engineering Design and Production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52384017-E4DF-4A7A-8FA6-2DC68C3EB4D0}" type="slidenum">
              <a:rPr lang="en-US" noProof="0" smtClean="0"/>
              <a:pPr/>
              <a:t>20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1702067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What Is PLM?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PLM is a holistic business concept</a:t>
            </a:r>
          </a:p>
          <a:p>
            <a:pPr lvl="1"/>
            <a:r>
              <a:rPr lang="en-US" dirty="0"/>
              <a:t>Items and documents</a:t>
            </a:r>
          </a:p>
          <a:p>
            <a:pPr lvl="1"/>
            <a:r>
              <a:rPr lang="en-US" dirty="0"/>
              <a:t>BOM’s</a:t>
            </a:r>
          </a:p>
          <a:p>
            <a:pPr lvl="1"/>
            <a:r>
              <a:rPr lang="en-US" dirty="0"/>
              <a:t>Environmental component information</a:t>
            </a:r>
          </a:p>
          <a:p>
            <a:pPr lvl="1"/>
            <a:r>
              <a:rPr lang="en-US" dirty="0"/>
              <a:t>Quality standards</a:t>
            </a:r>
          </a:p>
          <a:p>
            <a:pPr lvl="1"/>
            <a:r>
              <a:rPr lang="en-US" dirty="0"/>
              <a:t>Engineering requirements</a:t>
            </a:r>
          </a:p>
          <a:p>
            <a:pPr lvl="1"/>
            <a:r>
              <a:rPr lang="en-US" dirty="0"/>
              <a:t>Change orders</a:t>
            </a:r>
          </a:p>
          <a:p>
            <a:pPr lvl="1"/>
            <a:r>
              <a:rPr lang="en-US" dirty="0"/>
              <a:t>Manufacturing procedures</a:t>
            </a:r>
          </a:p>
          <a:p>
            <a:pPr lvl="1"/>
            <a:r>
              <a:rPr lang="en-US" dirty="0"/>
              <a:t>Product performance information</a:t>
            </a:r>
          </a:p>
          <a:p>
            <a:pPr lvl="1"/>
            <a:r>
              <a:rPr lang="en-US" dirty="0"/>
              <a:t>Component suppliers</a:t>
            </a:r>
          </a:p>
          <a:p>
            <a:pPr lvl="1"/>
            <a:r>
              <a:rPr lang="en-US" dirty="0"/>
              <a:t>Workflows (company</a:t>
            </a:r>
            <a:r>
              <a:rPr lang="fi-FI" dirty="0"/>
              <a:t>’s</a:t>
            </a:r>
            <a:r>
              <a:rPr lang="en-US" dirty="0"/>
              <a:t> internal procedure)</a:t>
            </a:r>
          </a:p>
          <a:p>
            <a:pPr lvl="1"/>
            <a:r>
              <a:rPr lang="en-US" dirty="0"/>
              <a:t>Project control</a:t>
            </a:r>
          </a:p>
          <a:p>
            <a:pPr lvl="1"/>
            <a:r>
              <a:rPr lang="en-US" dirty="0"/>
              <a:t>Etc.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 noProof="0"/>
              <a:t>15.10.2014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/>
              <a:t>Department of Engineering Design and Production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52384017-E4DF-4A7A-8FA6-2DC68C3EB4D0}" type="slidenum">
              <a:rPr lang="en-US" noProof="0" smtClean="0"/>
              <a:pPr/>
              <a:t>21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205208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Requirements Management</a:t>
            </a:r>
          </a:p>
        </p:txBody>
      </p:sp>
      <p:pic>
        <p:nvPicPr>
          <p:cNvPr id="4098" name="Picture 2" descr="http://www.aras.com/plm-images/documents/slides/500x350-aras-plm-next-gen-req-mg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9652" y="1052736"/>
            <a:ext cx="6264696" cy="4761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ate Placeholder 3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 noProof="0"/>
              <a:t>15.10.2014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/>
              <a:t>Department of Engineering Design and Production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52384017-E4DF-4A7A-8FA6-2DC68C3EB4D0}" type="slidenum">
              <a:rPr lang="en-US" noProof="0" smtClean="0"/>
              <a:pPr/>
              <a:t>22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2460529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What Is PLM?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r>
              <a:rPr lang="en-US" dirty="0"/>
              <a:t>Modern PLM system helps </a:t>
            </a:r>
            <a:r>
              <a:rPr lang="en-US" dirty="0">
                <a:solidFill>
                  <a:schemeClr val="accent1"/>
                </a:solidFill>
              </a:rPr>
              <a:t>standardize</a:t>
            </a:r>
            <a:r>
              <a:rPr lang="en-US" dirty="0"/>
              <a:t>, </a:t>
            </a:r>
            <a:r>
              <a:rPr lang="en-US" dirty="0">
                <a:solidFill>
                  <a:schemeClr val="accent1"/>
                </a:solidFill>
              </a:rPr>
              <a:t>automate</a:t>
            </a:r>
            <a:r>
              <a:rPr lang="en-US" dirty="0"/>
              <a:t>, and </a:t>
            </a:r>
            <a:r>
              <a:rPr lang="en-US" dirty="0">
                <a:solidFill>
                  <a:schemeClr val="accent1"/>
                </a:solidFill>
              </a:rPr>
              <a:t>speed up</a:t>
            </a:r>
            <a:r>
              <a:rPr lang="en-US" dirty="0"/>
              <a:t> operations.</a:t>
            </a:r>
          </a:p>
          <a:p>
            <a:endParaRPr lang="en-US" sz="1100" dirty="0"/>
          </a:p>
          <a:p>
            <a:r>
              <a:rPr lang="en-US" dirty="0"/>
              <a:t>Web based systems enable companies easily to connect their globally dispersed facilities with each other and with outside organizations such as </a:t>
            </a:r>
            <a:r>
              <a:rPr lang="en-US" dirty="0">
                <a:solidFill>
                  <a:schemeClr val="accent1"/>
                </a:solidFill>
              </a:rPr>
              <a:t>suppliers</a:t>
            </a:r>
            <a:r>
              <a:rPr lang="en-US" dirty="0"/>
              <a:t>, </a:t>
            </a:r>
            <a:r>
              <a:rPr lang="en-US" dirty="0">
                <a:solidFill>
                  <a:schemeClr val="accent1"/>
                </a:solidFill>
              </a:rPr>
              <a:t>partners</a:t>
            </a:r>
            <a:r>
              <a:rPr lang="en-US" dirty="0"/>
              <a:t>, and even </a:t>
            </a:r>
            <a:r>
              <a:rPr lang="en-US" dirty="0">
                <a:solidFill>
                  <a:schemeClr val="accent1"/>
                </a:solidFill>
              </a:rPr>
              <a:t>customers</a:t>
            </a:r>
            <a:r>
              <a:rPr lang="en-US" dirty="0"/>
              <a:t>.</a:t>
            </a:r>
          </a:p>
          <a:p>
            <a:endParaRPr lang="en-US" sz="1100" dirty="0"/>
          </a:p>
          <a:p>
            <a:r>
              <a:rPr lang="en-US" dirty="0"/>
              <a:t>PLM is a </a:t>
            </a:r>
            <a:r>
              <a:rPr lang="en-US" dirty="0">
                <a:solidFill>
                  <a:schemeClr val="accent1"/>
                </a:solidFill>
              </a:rPr>
              <a:t>collaborative backbone</a:t>
            </a:r>
            <a:r>
              <a:rPr lang="en-US" dirty="0"/>
              <a:t> allowing people throughout extended enterprises to work together more effectively.</a:t>
            </a:r>
            <a:endParaRPr lang="fi-FI" dirty="0"/>
          </a:p>
          <a:p>
            <a:endParaRPr lang="fi-FI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 noProof="0"/>
              <a:t>15.10.2014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/>
              <a:t>Department of Engineering Design and Production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52384017-E4DF-4A7A-8FA6-2DC68C3EB4D0}" type="slidenum">
              <a:rPr lang="en-US" noProof="0" smtClean="0"/>
              <a:pPr/>
              <a:t>23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5452117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PLM Functions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89" y="1138992"/>
            <a:ext cx="6095823" cy="45800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 noProof="0"/>
              <a:t>15.10.2014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/>
              <a:t>Department of Engineering Design and Production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52384017-E4DF-4A7A-8FA6-2DC68C3EB4D0}" type="slidenum">
              <a:rPr lang="en-US" noProof="0" smtClean="0"/>
              <a:pPr/>
              <a:t>24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8608051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49" y="792014"/>
            <a:ext cx="9045103" cy="4941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itle 1"/>
          <p:cNvSpPr>
            <a:spLocks noGrp="1"/>
          </p:cNvSpPr>
          <p:nvPr>
            <p:ph type="ctrTitle"/>
          </p:nvPr>
        </p:nvSpPr>
        <p:spPr>
          <a:xfrm>
            <a:off x="540001" y="381000"/>
            <a:ext cx="8085599" cy="1195798"/>
          </a:xfrm>
        </p:spPr>
        <p:txBody>
          <a:bodyPr/>
          <a:lstStyle/>
          <a:p>
            <a:r>
              <a:rPr lang="en-US" dirty="0"/>
              <a:t>Example: Siemens </a:t>
            </a:r>
            <a:r>
              <a:rPr lang="en-US" dirty="0" err="1"/>
              <a:t>Teamcenter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 noProof="0"/>
              <a:t>15.10.2014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/>
              <a:t>Department of Engineering Design and Production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52384017-E4DF-4A7A-8FA6-2DC68C3EB4D0}" type="slidenum">
              <a:rPr lang="en-US" noProof="0" smtClean="0"/>
              <a:pPr/>
              <a:t>25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0011638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Another Example: PTC </a:t>
            </a:r>
            <a:r>
              <a:rPr lang="en-US" dirty="0" err="1"/>
              <a:t>Windchill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 noProof="0"/>
              <a:t>15.10.2014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/>
              <a:t>Department of Engineering Design and Production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52384017-E4DF-4A7A-8FA6-2DC68C3EB4D0}" type="slidenum">
              <a:rPr lang="en-US" noProof="0" smtClean="0"/>
              <a:pPr/>
              <a:t>26</a:t>
            </a:fld>
            <a:endParaRPr lang="en-US" noProof="0"/>
          </a:p>
        </p:txBody>
      </p:sp>
      <p:pic>
        <p:nvPicPr>
          <p:cNvPr id="1028" name="Picture 4" descr="http://www.shorzinternational.com/contents/images/products/PDSDL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27" y="992557"/>
            <a:ext cx="8963347" cy="5892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31765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Final Remark about PLM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PLM is wide concept, related with:</a:t>
            </a:r>
          </a:p>
          <a:p>
            <a:pPr lvl="1"/>
            <a:r>
              <a:rPr lang="en-US" dirty="0"/>
              <a:t>Engineering data management</a:t>
            </a:r>
          </a:p>
          <a:p>
            <a:pPr lvl="1"/>
            <a:r>
              <a:rPr lang="en-US" dirty="0"/>
              <a:t>Enterprise processes</a:t>
            </a:r>
          </a:p>
          <a:p>
            <a:pPr lvl="1"/>
            <a:r>
              <a:rPr lang="en-US" dirty="0"/>
              <a:t>Business and marketing of the product</a:t>
            </a:r>
          </a:p>
          <a:p>
            <a:r>
              <a:rPr lang="en-US" dirty="0"/>
              <a:t>Companies tends to deploy the PDM system provided by the </a:t>
            </a:r>
            <a:r>
              <a:rPr lang="en-US" dirty="0">
                <a:solidFill>
                  <a:schemeClr val="accent1"/>
                </a:solidFill>
              </a:rPr>
              <a:t>same vendor</a:t>
            </a:r>
            <a:r>
              <a:rPr lang="en-US" dirty="0"/>
              <a:t> of the CAD software</a:t>
            </a:r>
          </a:p>
          <a:p>
            <a:r>
              <a:rPr lang="en-US" dirty="0"/>
              <a:t>Other PLM functionalities are usually provided by specialized software</a:t>
            </a:r>
          </a:p>
          <a:p>
            <a:r>
              <a:rPr lang="en-US" dirty="0"/>
              <a:t>Integrating different specialized software is often complicated an expensive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 noProof="0"/>
              <a:t>15.10.2014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/>
              <a:t>Department of Engineering Design and Production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52384017-E4DF-4A7A-8FA6-2DC68C3EB4D0}" type="slidenum">
              <a:rPr lang="en-US" noProof="0" smtClean="0"/>
              <a:pPr/>
              <a:t>27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4633103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Similar Concepts</a:t>
            </a:r>
          </a:p>
        </p:txBody>
      </p:sp>
    </p:spTree>
    <p:extLst>
      <p:ext uri="{BB962C8B-B14F-4D97-AF65-F5344CB8AC3E}">
        <p14:creationId xmlns:p14="http://schemas.microsoft.com/office/powerpoint/2010/main" val="17519595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Document Management Systems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>
          <a:xfrm>
            <a:off x="540001" y="1685675"/>
            <a:ext cx="4176015" cy="3831557"/>
          </a:xfrm>
        </p:spPr>
        <p:txBody>
          <a:bodyPr/>
          <a:lstStyle/>
          <a:p>
            <a:r>
              <a:rPr lang="en-US" dirty="0"/>
              <a:t>Tracking and storing documents</a:t>
            </a:r>
          </a:p>
          <a:p>
            <a:pPr lvl="1"/>
            <a:r>
              <a:rPr lang="en-US" dirty="0"/>
              <a:t>Word-, Excel-, PDF- etc. files</a:t>
            </a:r>
          </a:p>
          <a:p>
            <a:r>
              <a:rPr lang="en-US" dirty="0"/>
              <a:t>Like PDM but for non-CAD files</a:t>
            </a:r>
          </a:p>
          <a:p>
            <a:pPr lvl="1"/>
            <a:r>
              <a:rPr lang="en-US" dirty="0"/>
              <a:t>Data storing</a:t>
            </a:r>
          </a:p>
          <a:p>
            <a:pPr lvl="1"/>
            <a:r>
              <a:rPr lang="en-US" dirty="0"/>
              <a:t>Searching &amp; indexing</a:t>
            </a:r>
          </a:p>
          <a:p>
            <a:pPr lvl="1"/>
            <a:r>
              <a:rPr lang="en-US" dirty="0"/>
              <a:t>Data locks</a:t>
            </a:r>
          </a:p>
          <a:p>
            <a:pPr lvl="1"/>
            <a:r>
              <a:rPr lang="en-US" dirty="0"/>
              <a:t>Versioning</a:t>
            </a:r>
          </a:p>
          <a:p>
            <a:pPr lvl="1"/>
            <a:r>
              <a:rPr lang="en-US" dirty="0"/>
              <a:t>Collaboration</a:t>
            </a:r>
          </a:p>
          <a:p>
            <a:pPr lvl="1"/>
            <a:r>
              <a:rPr lang="en-US" dirty="0"/>
              <a:t>Etc.</a:t>
            </a:r>
          </a:p>
        </p:txBody>
      </p:sp>
      <p:pic>
        <p:nvPicPr>
          <p:cNvPr id="1028" name="Picture 4" descr="http://www.ithinkinfotech.com/images/dm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1772816"/>
            <a:ext cx="3600400" cy="36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ate Placeholder 3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 noProof="0"/>
              <a:t>15.10.2014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/>
              <a:t>Department of Engineering Design and Production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52384017-E4DF-4A7A-8FA6-2DC68C3EB4D0}" type="slidenum">
              <a:rPr lang="en-US" noProof="0" smtClean="0"/>
              <a:pPr/>
              <a:t>29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9637670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i-FI" dirty="0"/>
              <a:t>Product Data Management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676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Simulation Data/Lifecycle Management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Data management system for handling simulation data</a:t>
            </a:r>
          </a:p>
          <a:p>
            <a:pPr lvl="1"/>
            <a:r>
              <a:rPr lang="en-US" dirty="0"/>
              <a:t>Very large objects</a:t>
            </a:r>
          </a:p>
          <a:p>
            <a:pPr lvl="1"/>
            <a:r>
              <a:rPr lang="en-US" dirty="0"/>
              <a:t>Result files</a:t>
            </a:r>
          </a:p>
          <a:p>
            <a:pPr lvl="1"/>
            <a:r>
              <a:rPr lang="en-US" dirty="0"/>
              <a:t>Simulation models</a:t>
            </a:r>
          </a:p>
          <a:p>
            <a:pPr lvl="1"/>
            <a:r>
              <a:rPr lang="en-US" dirty="0"/>
              <a:t>Scripts</a:t>
            </a:r>
          </a:p>
          <a:p>
            <a:pPr lvl="1"/>
            <a:r>
              <a:rPr lang="en-US" dirty="0"/>
              <a:t>Etc.</a:t>
            </a:r>
          </a:p>
          <a:p>
            <a:r>
              <a:rPr lang="en-US" dirty="0"/>
              <a:t>Layer to run simulations</a:t>
            </a:r>
          </a:p>
          <a:p>
            <a:pPr lvl="1"/>
            <a:r>
              <a:rPr lang="en-US" dirty="0"/>
              <a:t>Querying</a:t>
            </a:r>
          </a:p>
          <a:p>
            <a:pPr lvl="1"/>
            <a:r>
              <a:rPr lang="en-US" dirty="0"/>
              <a:t>Dedicated simulation server(s)</a:t>
            </a:r>
          </a:p>
          <a:p>
            <a:r>
              <a:rPr lang="en-US" dirty="0"/>
              <a:t>Should be part of commercial PLM</a:t>
            </a:r>
          </a:p>
        </p:txBody>
      </p:sp>
      <p:pic>
        <p:nvPicPr>
          <p:cNvPr id="2050" name="Picture 2" descr="http://www.idac.co.uk/images/products/EKM/ekm-fig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2132856"/>
            <a:ext cx="4808670" cy="2859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ate Placeholder 3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 noProof="0"/>
              <a:t>15.10.2014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/>
              <a:t>Department of Engineering Design and Production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52384017-E4DF-4A7A-8FA6-2DC68C3EB4D0}" type="slidenum">
              <a:rPr lang="en-US" noProof="0" smtClean="0"/>
              <a:pPr/>
              <a:t>30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2123201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Building Information Management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Used in civil engineering</a:t>
            </a:r>
          </a:p>
          <a:p>
            <a:r>
              <a:rPr lang="en-US" dirty="0"/>
              <a:t>Similar to PDM</a:t>
            </a:r>
          </a:p>
          <a:p>
            <a:r>
              <a:rPr lang="en-US" dirty="0"/>
              <a:t>Project based</a:t>
            </a:r>
          </a:p>
          <a:p>
            <a:r>
              <a:rPr lang="en-US" dirty="0"/>
              <a:t>Unique products</a:t>
            </a:r>
          </a:p>
        </p:txBody>
      </p:sp>
      <p:pic>
        <p:nvPicPr>
          <p:cNvPr id="3074" name="Picture 2" descr="http://www.dowcotech.com/imgs/test/bim-steel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1" y="2017642"/>
            <a:ext cx="6192689" cy="3715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ate Placeholder 3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 noProof="0"/>
              <a:t>15.10.2014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/>
              <a:t>Department of Engineering Design and Production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52384017-E4DF-4A7A-8FA6-2DC68C3EB4D0}" type="slidenum">
              <a:rPr lang="en-US" noProof="0" smtClean="0"/>
              <a:pPr/>
              <a:t>31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6535270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Concurrent Versioning 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Used in computer engineering</a:t>
            </a:r>
          </a:p>
          <a:p>
            <a:pPr lvl="1"/>
            <a:r>
              <a:rPr lang="en-US" dirty="0"/>
              <a:t>More weight on parallel working</a:t>
            </a:r>
          </a:p>
          <a:p>
            <a:pPr lvl="1"/>
            <a:r>
              <a:rPr lang="en-US" dirty="0"/>
              <a:t>Can change same file(s)</a:t>
            </a:r>
          </a:p>
        </p:txBody>
      </p:sp>
      <p:pic>
        <p:nvPicPr>
          <p:cNvPr id="4098" name="Picture 2" descr="http://media.developeriq.in/media__/images/v_c2_24_07_09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7278" y="1863402"/>
            <a:ext cx="4464496" cy="3467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ate Placeholder 3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 noProof="0"/>
              <a:t>15.10.2014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/>
              <a:t>Department of Engineering Design and Production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52384017-E4DF-4A7A-8FA6-2DC68C3EB4D0}" type="slidenum">
              <a:rPr lang="en-US" noProof="0" smtClean="0"/>
              <a:pPr/>
              <a:t>32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9829013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Vendors &amp; Software</a:t>
            </a:r>
          </a:p>
        </p:txBody>
      </p:sp>
    </p:spTree>
    <p:extLst>
      <p:ext uri="{BB962C8B-B14F-4D97-AF65-F5344CB8AC3E}">
        <p14:creationId xmlns:p14="http://schemas.microsoft.com/office/powerpoint/2010/main" val="15355527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Some Commercial PDM/PLM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1" y="771575"/>
            <a:ext cx="7984564" cy="4904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8" y="5038833"/>
            <a:ext cx="1944216" cy="4815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4" name="Picture 2" descr="http://www2.vertex.fi/image/image_gallery?uuid=2ef071b2-5019-4147-969c-13019b98d8e9&amp;groupId=10122&amp;t=138261485718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537837"/>
            <a:ext cx="685800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 noProof="0"/>
              <a:t>15.10.2014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/>
              <a:t>Department of Engineering Design and Production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52384017-E4DF-4A7A-8FA6-2DC68C3EB4D0}" type="slidenum">
              <a:rPr lang="en-US" noProof="0" smtClean="0"/>
              <a:pPr/>
              <a:t>34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1437404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i-FI" dirty="0"/>
              <a:t>MS SharePoint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Document Management System (DMS) from Microsoft</a:t>
            </a:r>
          </a:p>
          <a:p>
            <a:r>
              <a:rPr lang="en-US" dirty="0"/>
              <a:t>Integration to Office tools</a:t>
            </a:r>
          </a:p>
          <a:p>
            <a:pPr lvl="1"/>
            <a:r>
              <a:rPr lang="fi-FI" dirty="0"/>
              <a:t>Web </a:t>
            </a:r>
            <a:r>
              <a:rPr lang="en-US" dirty="0"/>
              <a:t>usage</a:t>
            </a:r>
          </a:p>
          <a:p>
            <a:r>
              <a:rPr lang="en-US" dirty="0"/>
              <a:t>Possibility to expand</a:t>
            </a:r>
          </a:p>
          <a:p>
            <a:pPr lvl="1"/>
            <a:r>
              <a:rPr lang="en-US" dirty="0"/>
              <a:t>SDM system plausible based on it</a:t>
            </a:r>
          </a:p>
          <a:p>
            <a:r>
              <a:rPr lang="fi-FI" dirty="0"/>
              <a:t>PTC </a:t>
            </a:r>
            <a:r>
              <a:rPr lang="en-US" dirty="0" err="1"/>
              <a:t>ProductPoint</a:t>
            </a:r>
            <a:endParaRPr lang="en-US" dirty="0"/>
          </a:p>
          <a:p>
            <a:pPr lvl="1"/>
            <a:r>
              <a:rPr lang="en-US" dirty="0"/>
              <a:t>Until the release of </a:t>
            </a:r>
            <a:r>
              <a:rPr lang="en-US" dirty="0" err="1"/>
              <a:t>Windchill</a:t>
            </a:r>
            <a:r>
              <a:rPr lang="en-US" dirty="0"/>
              <a:t> 10</a:t>
            </a:r>
          </a:p>
          <a:p>
            <a:pPr lvl="1"/>
            <a:r>
              <a:rPr lang="en-US" dirty="0"/>
              <a:t>Based on SharePoint technology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4830793"/>
            <a:ext cx="4176464" cy="4485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240" y="2708920"/>
            <a:ext cx="1944216" cy="4815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Date Placeholder 3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 noProof="0"/>
              <a:t>15.10.2014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/>
              <a:t>Department of Engineering Design and Production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52384017-E4DF-4A7A-8FA6-2DC68C3EB4D0}" type="slidenum">
              <a:rPr lang="en-US" noProof="0" smtClean="0"/>
              <a:pPr/>
              <a:t>35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5713081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References (Pictures)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>
          <a:xfrm>
            <a:off x="540001" y="1700808"/>
            <a:ext cx="8085599" cy="3831557"/>
          </a:xfrm>
        </p:spPr>
        <p:txBody>
          <a:bodyPr/>
          <a:lstStyle/>
          <a:p>
            <a:r>
              <a:rPr lang="en-US" sz="1400" dirty="0"/>
              <a:t>http://communities.ptc.com/servlet/JiveServlet/showImage/38-1748-23896/Layout+of+the+Windows.jpg</a:t>
            </a:r>
          </a:p>
          <a:p>
            <a:r>
              <a:rPr lang="en-US" sz="1400" dirty="0"/>
              <a:t>http://communities.ptc.com/servlet/JiveServlet/showImage/38-2227-30215/View+CAD+structure+directly+in+FlexPLM.png</a:t>
            </a:r>
          </a:p>
          <a:p>
            <a:r>
              <a:rPr lang="en-US" sz="1400" dirty="0"/>
              <a:t>http://communities.ptc.com/servlet/JiveServlet/downloadImage/38-2227-30209/Easily+view+interconnected+product+information+with+the+Relationship+Explorer.png</a:t>
            </a:r>
          </a:p>
          <a:p>
            <a:r>
              <a:rPr lang="en-US" sz="1400" dirty="0"/>
              <a:t>http://www.aras.com/plm-images/documents/slides/500x350-aras-plm-next-gen-req-mgt.png</a:t>
            </a:r>
          </a:p>
          <a:p>
            <a:r>
              <a:rPr lang="en-US" sz="1400" dirty="0"/>
              <a:t>http://www.ayokasystems.com/wp-content/uploads/siemens-550x280.jpg</a:t>
            </a:r>
          </a:p>
          <a:p>
            <a:r>
              <a:rPr lang="en-US" sz="1400" dirty="0"/>
              <a:t>https://encrypted-tbn3.gstatic.com/images?q=tbn:ANd9GcTaPHlkNTd1Ep-PNh7vx5Xnym2gFAGeZdpulKj1m0iiPC8M1o_Y</a:t>
            </a:r>
          </a:p>
          <a:p>
            <a:r>
              <a:rPr lang="en-US" sz="1400" dirty="0"/>
              <a:t>http://wildeanalysis.co.uk/system/photos/657/preview/ansys-ekm.jpg?1271444143</a:t>
            </a:r>
          </a:p>
          <a:p>
            <a:r>
              <a:rPr lang="en-US" sz="1400" dirty="0"/>
              <a:t>http://www.dowcotech.com/imgs/test/bim-steel.jpg</a:t>
            </a:r>
          </a:p>
          <a:p>
            <a:r>
              <a:rPr lang="en-US" sz="1400" dirty="0"/>
              <a:t>http://media.developeriq.in/media__/images/v_c2_24_07_09.gif</a:t>
            </a:r>
          </a:p>
          <a:p>
            <a:r>
              <a:rPr lang="en-US" sz="1400" dirty="0"/>
              <a:t>http://www.shorzinternational.com/contents/images/products/PDSDL.jpg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 noProof="0"/>
              <a:t>15.10.2014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/>
              <a:t>Department of Engineering Design and Production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52384017-E4DF-4A7A-8FA6-2DC68C3EB4D0}" type="slidenum">
              <a:rPr lang="en-US" noProof="0" smtClean="0"/>
              <a:pPr/>
              <a:t>36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9617973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History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Late 1980s : Growing volumes of design files generated by CAD</a:t>
            </a:r>
          </a:p>
          <a:p>
            <a:pPr lvl="1"/>
            <a:r>
              <a:rPr lang="en-US" dirty="0"/>
              <a:t>First custom EDM (Engineering Data Management) system appears.</a:t>
            </a:r>
          </a:p>
          <a:p>
            <a:pPr lvl="1"/>
            <a:r>
              <a:rPr lang="en-US" dirty="0"/>
              <a:t>Soon commercial software renamed PDM (Product Data Management).</a:t>
            </a:r>
          </a:p>
          <a:p>
            <a:pPr lvl="1"/>
            <a:r>
              <a:rPr lang="en-US" dirty="0"/>
              <a:t>Main functions: Incremental saving + versioning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 noProof="0"/>
              <a:t>15.10.2014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/>
              <a:t>Department of Engineering Design and Production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52384017-E4DF-4A7A-8FA6-2DC68C3EB4D0}" type="slidenum">
              <a:rPr lang="en-US" noProof="0" smtClean="0"/>
              <a:pPr/>
              <a:t>4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9285692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Evolution in PDM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Lots of CAD</a:t>
            </a:r>
          </a:p>
          <a:p>
            <a:pPr lvl="1"/>
            <a:r>
              <a:rPr lang="en-US" dirty="0"/>
              <a:t>Data management functionalities</a:t>
            </a:r>
          </a:p>
          <a:p>
            <a:r>
              <a:rPr lang="en-US" dirty="0"/>
              <a:t>Lots of DESIGNER</a:t>
            </a:r>
          </a:p>
          <a:p>
            <a:pPr lvl="1"/>
            <a:r>
              <a:rPr lang="en-US" dirty="0"/>
              <a:t>Need to support Concurrent Engineering (CE)</a:t>
            </a:r>
          </a:p>
          <a:p>
            <a:r>
              <a:rPr lang="en-US" dirty="0"/>
              <a:t>Switch from CAD as engineering artifact to CAD as official document</a:t>
            </a:r>
          </a:p>
          <a:p>
            <a:pPr lvl="1"/>
            <a:r>
              <a:rPr lang="en-US" dirty="0"/>
              <a:t>Support for Bill of Materials (BOM) and integration with Enterprise Resource Planning (ERP)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 noProof="0"/>
              <a:t>15.10.2014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/>
              <a:t>Department of Engineering Design and Production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52384017-E4DF-4A7A-8FA6-2DC68C3EB4D0}" type="slidenum">
              <a:rPr lang="en-US" noProof="0" smtClean="0"/>
              <a:pPr/>
              <a:t>5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6459170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Reasons to Have PDM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Simultaneous design</a:t>
            </a:r>
          </a:p>
          <a:p>
            <a:pPr lvl="1"/>
            <a:r>
              <a:rPr lang="en-US" dirty="0"/>
              <a:t>Who has the right version?</a:t>
            </a:r>
          </a:p>
          <a:p>
            <a:r>
              <a:rPr lang="en-US" dirty="0"/>
              <a:t>Several office locations</a:t>
            </a:r>
          </a:p>
          <a:p>
            <a:pPr lvl="1"/>
            <a:r>
              <a:rPr lang="en-US" dirty="0"/>
              <a:t>Data in one place</a:t>
            </a:r>
          </a:p>
          <a:p>
            <a:r>
              <a:rPr lang="en-US" dirty="0"/>
              <a:t>Subcontractors</a:t>
            </a:r>
          </a:p>
          <a:p>
            <a:pPr lvl="1"/>
            <a:r>
              <a:rPr lang="en-US" dirty="0"/>
              <a:t>Can share their files</a:t>
            </a:r>
          </a:p>
          <a:p>
            <a:r>
              <a:rPr lang="en-US" dirty="0"/>
              <a:t>Harmonize design process</a:t>
            </a:r>
          </a:p>
          <a:p>
            <a:pPr lvl="1"/>
            <a:r>
              <a:rPr lang="en-US" dirty="0"/>
              <a:t>Encourage to use certain workflow and methods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 noProof="0"/>
              <a:t>15.10.2014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/>
              <a:t>Department of Engineering Design and Production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52384017-E4DF-4A7A-8FA6-2DC68C3EB4D0}" type="slidenum">
              <a:rPr lang="en-US" noProof="0" smtClean="0"/>
              <a:pPr/>
              <a:t>6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52961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Core 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Storage</a:t>
            </a:r>
          </a:p>
          <a:p>
            <a:pPr lvl="1"/>
            <a:r>
              <a:rPr lang="en-US" dirty="0"/>
              <a:t>Uses systematic way to store product related data</a:t>
            </a:r>
          </a:p>
          <a:p>
            <a:pPr lvl="1"/>
            <a:r>
              <a:rPr lang="en-US" dirty="0"/>
              <a:t>Product, Project, Library…</a:t>
            </a:r>
          </a:p>
          <a:p>
            <a:r>
              <a:rPr lang="en-US" dirty="0"/>
              <a:t>Search</a:t>
            </a:r>
          </a:p>
          <a:p>
            <a:pPr lvl="1"/>
            <a:r>
              <a:rPr lang="en-US" dirty="0"/>
              <a:t>Using search rules to find needed </a:t>
            </a:r>
            <a:r>
              <a:rPr lang="fi-FI" dirty="0"/>
              <a:t>data</a:t>
            </a:r>
            <a:endParaRPr lang="en-US" dirty="0"/>
          </a:p>
          <a:p>
            <a:r>
              <a:rPr lang="en-US" dirty="0"/>
              <a:t>Access Control</a:t>
            </a:r>
          </a:p>
          <a:p>
            <a:pPr lvl="1"/>
            <a:r>
              <a:rPr lang="en-US" dirty="0"/>
              <a:t>Who, where, what can do</a:t>
            </a:r>
            <a:r>
              <a:rPr lang="fi-FI" dirty="0"/>
              <a:t>?</a:t>
            </a:r>
          </a:p>
          <a:p>
            <a:r>
              <a:rPr lang="en-US" dirty="0"/>
              <a:t>Change Management</a:t>
            </a:r>
          </a:p>
          <a:p>
            <a:pPr lvl="1"/>
            <a:r>
              <a:rPr lang="en-US" dirty="0"/>
              <a:t>”Where used” quarry</a:t>
            </a:r>
          </a:p>
          <a:p>
            <a:pPr lvl="1"/>
            <a:r>
              <a:rPr lang="en-US" dirty="0"/>
              <a:t>What changed and why</a:t>
            </a:r>
            <a:r>
              <a:rPr lang="fi-FI" dirty="0"/>
              <a:t>?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 noProof="0"/>
              <a:t>15.10.2014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/>
              <a:t>Department of Engineering Design and Production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52384017-E4DF-4A7A-8FA6-2DC68C3EB4D0}" type="slidenum">
              <a:rPr lang="en-US" noProof="0" smtClean="0"/>
              <a:pPr/>
              <a:t>7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840147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Architecture of PDM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8300" y="1123950"/>
            <a:ext cx="5867400" cy="4610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 noProof="0"/>
              <a:t>15.10.2014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/>
              <a:t>Department of Engineering Design and Production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52384017-E4DF-4A7A-8FA6-2DC68C3EB4D0}" type="slidenum">
              <a:rPr lang="en-US" noProof="0" smtClean="0"/>
              <a:pPr/>
              <a:t>8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0411852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Change Management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 noProof="0"/>
              <a:t>15.10.2014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/>
              <a:t>Department of Engineering Design and Production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52384017-E4DF-4A7A-8FA6-2DC68C3EB4D0}" type="slidenum">
              <a:rPr lang="en-US" noProof="0" smtClean="0"/>
              <a:pPr/>
              <a:t>9</a:t>
            </a:fld>
            <a:endParaRPr lang="en-US" noProof="0"/>
          </a:p>
        </p:txBody>
      </p:sp>
      <p:pic>
        <p:nvPicPr>
          <p:cNvPr id="2050" name="Picture 2" descr="http://communities.ptc.com/servlet/JiveServlet/showImage/38-1748-23896/Layout+of+the+Window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985" y="930924"/>
            <a:ext cx="8540030" cy="4802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0477615"/>
      </p:ext>
    </p:extLst>
  </p:cSld>
  <p:clrMapOvr>
    <a:masterClrMapping/>
  </p:clrMapOvr>
</p:sld>
</file>

<file path=ppt/theme/theme1.xml><?xml version="1.0" encoding="utf-8"?>
<a:theme xmlns:a="http://schemas.openxmlformats.org/drawingml/2006/main" name="Aalto_ENG_121031">
  <a:themeElements>
    <a:clrScheme name="Aalto ENG">
      <a:dk1>
        <a:sysClr val="windowText" lastClr="000000"/>
      </a:dk1>
      <a:lt1>
        <a:sysClr val="window" lastClr="FFFFFF"/>
      </a:lt1>
      <a:dk2>
        <a:srgbClr val="1F497D"/>
      </a:dk2>
      <a:lt2>
        <a:srgbClr val="928B81"/>
      </a:lt2>
      <a:accent1>
        <a:srgbClr val="BB16A3"/>
      </a:accent1>
      <a:accent2>
        <a:srgbClr val="EF3340"/>
      </a:accent2>
      <a:accent3>
        <a:srgbClr val="005EB8"/>
      </a:accent3>
      <a:accent4>
        <a:srgbClr val="00965E"/>
      </a:accent4>
      <a:accent5>
        <a:srgbClr val="FFA300"/>
      </a:accent5>
      <a:accent6>
        <a:srgbClr val="FF671F"/>
      </a:accent6>
      <a:hlink>
        <a:srgbClr val="000000"/>
      </a:hlink>
      <a:folHlink>
        <a:srgbClr val="928B81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>
          <a:defRPr sz="2000" b="1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ENG_EN</Template>
  <TotalTime>1827</TotalTime>
  <Words>1359</Words>
  <Application>Microsoft Office PowerPoint</Application>
  <PresentationFormat>On-screen Show (4:3)</PresentationFormat>
  <Paragraphs>288</Paragraphs>
  <Slides>36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37" baseType="lpstr">
      <vt:lpstr>Aalto_ENG_121031</vt:lpstr>
      <vt:lpstr>PDM/PLM</vt:lpstr>
      <vt:lpstr>Abbreviation</vt:lpstr>
      <vt:lpstr>Product Data Management</vt:lpstr>
      <vt:lpstr>History</vt:lpstr>
      <vt:lpstr>Evolution in PDM</vt:lpstr>
      <vt:lpstr>Reasons to Have PDM</vt:lpstr>
      <vt:lpstr>Core Functions</vt:lpstr>
      <vt:lpstr>Architecture of PDM</vt:lpstr>
      <vt:lpstr>Change Management</vt:lpstr>
      <vt:lpstr>Core Functions</vt:lpstr>
      <vt:lpstr>Object Handling</vt:lpstr>
      <vt:lpstr>Version Control</vt:lpstr>
      <vt:lpstr>Data Lifecycle and Workflow Example</vt:lpstr>
      <vt:lpstr>Core Functions</vt:lpstr>
      <vt:lpstr>Product Structure</vt:lpstr>
      <vt:lpstr>Object Relationships</vt:lpstr>
      <vt:lpstr>Version Control in PTC Creo</vt:lpstr>
      <vt:lpstr>Product Lifecycle Management</vt:lpstr>
      <vt:lpstr>PLM is NOT a Software!</vt:lpstr>
      <vt:lpstr>What Is PLM? One Definition</vt:lpstr>
      <vt:lpstr>What Is PLM?</vt:lpstr>
      <vt:lpstr>Requirements Management</vt:lpstr>
      <vt:lpstr>What Is PLM?</vt:lpstr>
      <vt:lpstr>PLM Functions</vt:lpstr>
      <vt:lpstr>Example: Siemens Teamcenter</vt:lpstr>
      <vt:lpstr>Another Example: PTC Windchill</vt:lpstr>
      <vt:lpstr>Final Remark about PLM</vt:lpstr>
      <vt:lpstr>Similar Concepts</vt:lpstr>
      <vt:lpstr>Document Management Systems</vt:lpstr>
      <vt:lpstr>Simulation Data/Lifecycle Management</vt:lpstr>
      <vt:lpstr>Building Information Management</vt:lpstr>
      <vt:lpstr>Concurrent Versioning System</vt:lpstr>
      <vt:lpstr>Vendors &amp; Software</vt:lpstr>
      <vt:lpstr>Some Commercial PDM/PLM</vt:lpstr>
      <vt:lpstr>MS SharePoint</vt:lpstr>
      <vt:lpstr>References (Pictures)</vt:lpstr>
    </vt:vector>
  </TitlesOfParts>
  <Company>Aalto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PDM lecture - Kon-41.4007</dc:title>
  <dc:creator>Kaur Jaakma</dc:creator>
  <cp:keywords>pdm; plm; sdm; kon-41.4007; lecture</cp:keywords>
  <cp:lastModifiedBy>Jaakma Kaur</cp:lastModifiedBy>
  <cp:revision>86</cp:revision>
  <dcterms:created xsi:type="dcterms:W3CDTF">2011-10-18T10:25:20Z</dcterms:created>
  <dcterms:modified xsi:type="dcterms:W3CDTF">2023-09-04T07:53:04Z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vTieturiVerId">
    <vt:lpwstr>002</vt:lpwstr>
  </property>
</Properties>
</file>